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sldIdLst>
    <p:sldId id="256" r:id="rId4"/>
    <p:sldId id="281" r:id="rId5"/>
    <p:sldId id="283" r:id="rId6"/>
    <p:sldId id="282" r:id="rId7"/>
    <p:sldId id="284" r:id="rId8"/>
    <p:sldId id="285" r:id="rId9"/>
    <p:sldId id="286" r:id="rId10"/>
    <p:sldId id="290" r:id="rId11"/>
    <p:sldId id="292" r:id="rId12"/>
    <p:sldId id="293" r:id="rId13"/>
    <p:sldId id="294" r:id="rId14"/>
    <p:sldId id="287" r:id="rId15"/>
    <p:sldId id="295" r:id="rId16"/>
    <p:sldId id="296" r:id="rId17"/>
    <p:sldId id="297" r:id="rId18"/>
    <p:sldId id="298" r:id="rId19"/>
    <p:sldId id="288" r:id="rId20"/>
    <p:sldId id="299" r:id="rId21"/>
    <p:sldId id="300" r:id="rId22"/>
    <p:sldId id="301" r:id="rId23"/>
    <p:sldId id="302" r:id="rId24"/>
    <p:sldId id="289" r:id="rId25"/>
    <p:sldId id="303" r:id="rId26"/>
    <p:sldId id="304" r:id="rId27"/>
    <p:sldId id="305" r:id="rId28"/>
    <p:sldId id="306" r:id="rId29"/>
    <p:sldId id="263" r:id="rId30"/>
  </p:sldIdLst>
  <p:sldSz cx="12192000" cy="6858000"/>
  <p:notesSz cx="6858000" cy="9144000"/>
  <p:embeddedFontLst>
    <p:embeddedFont>
      <p:font typeface="等线" panose="02010600030101010101" charset="-122"/>
      <p:regular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2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6BB4"/>
    <a:srgbClr val="3E7FCE"/>
    <a:srgbClr val="CADFF2"/>
    <a:srgbClr val="225087"/>
    <a:srgbClr val="1540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5" autoAdjust="0"/>
    <p:restoredTop sz="94660"/>
  </p:normalViewPr>
  <p:slideViewPr>
    <p:cSldViewPr snapToGrid="0" showGuides="1">
      <p:cViewPr>
        <p:scale>
          <a:sx n="50" d="100"/>
          <a:sy n="50" d="100"/>
        </p:scale>
        <p:origin x="524" y="412"/>
      </p:cViewPr>
      <p:guideLst>
        <p:guide orient="horz" pos="2160"/>
        <p:guide pos="382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819297D-C6F2-47DB-BC10-B15976B75D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74B267-E106-44D3-93F2-CB59CC25B58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819297D-C6F2-47DB-BC10-B15976B75D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74B267-E106-44D3-93F2-CB59CC25B58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819297D-C6F2-47DB-BC10-B15976B75D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74B267-E106-44D3-93F2-CB59CC25B58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819297D-C6F2-47DB-BC10-B15976B75D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74B267-E106-44D3-93F2-CB59CC25B58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819297D-C6F2-47DB-BC10-B15976B75D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74B267-E106-44D3-93F2-CB59CC25B58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819297D-C6F2-47DB-BC10-B15976B75D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74B267-E106-44D3-93F2-CB59CC25B58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819297D-C6F2-47DB-BC10-B15976B75DE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74B267-E106-44D3-93F2-CB59CC25B58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819297D-C6F2-47DB-BC10-B15976B75DE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874B267-E106-44D3-93F2-CB59CC25B58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819297D-C6F2-47DB-BC10-B15976B75DE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874B267-E106-44D3-93F2-CB59CC25B58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19297D-C6F2-47DB-BC10-B15976B75DE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874B267-E106-44D3-93F2-CB59CC25B58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819297D-C6F2-47DB-BC10-B15976B75DE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74B267-E106-44D3-93F2-CB59CC25B58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819297D-C6F2-47DB-BC10-B15976B75D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74B267-E106-44D3-93F2-CB59CC25B58C}"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819297D-C6F2-47DB-BC10-B15976B75DE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74B267-E106-44D3-93F2-CB59CC25B58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819297D-C6F2-47DB-BC10-B15976B75D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74B267-E106-44D3-93F2-CB59CC25B58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819297D-C6F2-47DB-BC10-B15976B75D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74B267-E106-44D3-93F2-CB59CC25B58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819297D-C6F2-47DB-BC10-B15976B75D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74B267-E106-44D3-93F2-CB59CC25B58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819297D-C6F2-47DB-BC10-B15976B75DE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74B267-E106-44D3-93F2-CB59CC25B58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819297D-C6F2-47DB-BC10-B15976B75DE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874B267-E106-44D3-93F2-CB59CC25B58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819297D-C6F2-47DB-BC10-B15976B75DE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874B267-E106-44D3-93F2-CB59CC25B58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19297D-C6F2-47DB-BC10-B15976B75DE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874B267-E106-44D3-93F2-CB59CC25B58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819297D-C6F2-47DB-BC10-B15976B75DE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74B267-E106-44D3-93F2-CB59CC25B58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819297D-C6F2-47DB-BC10-B15976B75DE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74B267-E106-44D3-93F2-CB59CC25B58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19297D-C6F2-47DB-BC10-B15976B75DE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74B267-E106-44D3-93F2-CB59CC25B58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19297D-C6F2-47DB-BC10-B15976B75DE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74B267-E106-44D3-93F2-CB59CC25B58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18.pn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3.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1.xml"/><Relationship Id="rId2" Type="http://schemas.openxmlformats.org/officeDocument/2006/relationships/image" Target="../media/image25.png"/><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7.pn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0.png"/><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2.png"/><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4.png"/><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6.png"/><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9.png"/><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1.png"/><Relationship Id="rId1"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3.png"/><Relationship Id="rId1"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5.png"/><Relationship Id="rId1"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3.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4.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nvSpPr>
        <p:spPr>
          <a:xfrm>
            <a:off x="3048000" y="1709738"/>
            <a:ext cx="6096000" cy="3438525"/>
          </a:xfrm>
          <a:prstGeom prst="rect">
            <a:avLst/>
          </a:prstGeom>
          <a:solidFill>
            <a:srgbClr val="22508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505200" y="2159844"/>
            <a:ext cx="5181600" cy="2084070"/>
          </a:xfrm>
          <a:prstGeom prst="rect">
            <a:avLst/>
          </a:prstGeom>
          <a:noFill/>
        </p:spPr>
        <p:txBody>
          <a:bodyPr wrap="square" rtlCol="0">
            <a:spAutoFit/>
          </a:bodyPr>
          <a:lstStyle/>
          <a:p>
            <a:pPr algn="ctr">
              <a:lnSpc>
                <a:spcPct val="120000"/>
              </a:lnSpc>
            </a:pPr>
            <a:r>
              <a:rPr sz="3600">
                <a:solidFill>
                  <a:schemeClr val="bg1"/>
                </a:solidFill>
                <a:sym typeface="+mn-ea"/>
              </a:rPr>
              <a:t>S&amp;P 500: Economic Historical &amp; Technical Analysis</a:t>
            </a:r>
            <a:endParaRPr lang="zh-CN" altLang="en-US" sz="3600" spc="300" dirty="0">
              <a:solidFill>
                <a:schemeClr val="bg1"/>
              </a:solidFill>
              <a:latin typeface="思源黑体 CN Bold" panose="020B0800000000000000" pitchFamily="34" charset="-122"/>
              <a:ea typeface="思源黑体 CN Bold" panose="020B0800000000000000" pitchFamily="34" charset="-122"/>
              <a:sym typeface="+mn-ea"/>
            </a:endParaRPr>
          </a:p>
        </p:txBody>
      </p:sp>
      <p:sp>
        <p:nvSpPr>
          <p:cNvPr id="14" name="矩形 13"/>
          <p:cNvSpPr/>
          <p:nvPr/>
        </p:nvSpPr>
        <p:spPr>
          <a:xfrm>
            <a:off x="3197560" y="1831896"/>
            <a:ext cx="5796881" cy="31942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404995" y="4528185"/>
            <a:ext cx="3381375" cy="306705"/>
          </a:xfrm>
          <a:prstGeom prst="rect">
            <a:avLst/>
          </a:prstGeom>
          <a:noFill/>
        </p:spPr>
        <p:txBody>
          <a:bodyPr wrap="square" rtlCol="0">
            <a:spAutoFit/>
          </a:bodyPr>
          <a:lstStyle/>
          <a:p>
            <a:pPr algn="ctr"/>
            <a:r>
              <a:rPr lang="en-US" altLang="zh-CN" sz="1400" spc="300" dirty="0">
                <a:solidFill>
                  <a:schemeClr val="bg1">
                    <a:lumMod val="95000"/>
                  </a:schemeClr>
                </a:solidFill>
                <a:latin typeface="Arial Regular" panose="020B0604020202090204" charset="0"/>
                <a:ea typeface="思源黑体 CN Medium" panose="020B0600000000000000" pitchFamily="34" charset="-122"/>
              </a:rPr>
              <a:t>Reporter: Junshuo Liu</a:t>
            </a:r>
            <a:endParaRPr lang="en-US" altLang="zh-CN" sz="1400" spc="300" dirty="0">
              <a:solidFill>
                <a:schemeClr val="bg1">
                  <a:lumMod val="95000"/>
                </a:schemeClr>
              </a:solidFill>
              <a:latin typeface="Arial Regular" panose="020B0604020202090204" charset="0"/>
              <a:ea typeface="思源黑体 CN Medium" panose="020B06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RSI - Dot Com Bubble</a:t>
            </a:r>
            <a:endParaRPr lang="en-US"/>
          </a:p>
        </p:txBody>
      </p:sp>
      <p:pic>
        <p:nvPicPr>
          <p:cNvPr id="4" name="Picture 3" descr="Dot com bubble_RSI"/>
          <p:cNvPicPr>
            <a:picLocks noChangeAspect="1"/>
          </p:cNvPicPr>
          <p:nvPr/>
        </p:nvPicPr>
        <p:blipFill>
          <a:blip r:embed="rId1"/>
          <a:stretch>
            <a:fillRect/>
          </a:stretch>
        </p:blipFill>
        <p:spPr>
          <a:xfrm>
            <a:off x="112395" y="1234440"/>
            <a:ext cx="5852160" cy="4389120"/>
          </a:xfrm>
          <a:prstGeom prst="rect">
            <a:avLst/>
          </a:prstGeom>
        </p:spPr>
      </p:pic>
      <p:pic>
        <p:nvPicPr>
          <p:cNvPr id="5" name="Picture 4" descr="Wider Data_RSI"/>
          <p:cNvPicPr>
            <a:picLocks noChangeAspect="1"/>
          </p:cNvPicPr>
          <p:nvPr/>
        </p:nvPicPr>
        <p:blipFill>
          <a:blip r:embed="rId2"/>
          <a:stretch>
            <a:fillRect/>
          </a:stretch>
        </p:blipFill>
        <p:spPr>
          <a:xfrm>
            <a:off x="5873115" y="1234440"/>
            <a:ext cx="5852160" cy="4389120"/>
          </a:xfrm>
          <a:prstGeom prst="rect">
            <a:avLst/>
          </a:prstGeom>
        </p:spPr>
      </p:pic>
      <p:sp>
        <p:nvSpPr>
          <p:cNvPr id="9" name="Rounded Rectangle 8"/>
          <p:cNvSpPr/>
          <p:nvPr>
            <p:custDataLst>
              <p:tags r:id="rId3"/>
            </p:custDataLst>
          </p:nvPr>
        </p:nvSpPr>
        <p:spPr>
          <a:xfrm>
            <a:off x="6932930" y="1793875"/>
            <a:ext cx="802005" cy="3344545"/>
          </a:xfrm>
          <a:prstGeom prst="roundRect">
            <a:avLst/>
          </a:prstGeom>
          <a:noFill/>
          <a:ln w="28575">
            <a:gradFill>
              <a:gsLst>
                <a:gs pos="0">
                  <a:srgbClr val="7B32B2"/>
                </a:gs>
                <a:gs pos="100000">
                  <a:srgbClr val="401A5D"/>
                </a:gs>
              </a:gsLst>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b="1">
              <a:latin typeface="Arial Bold" panose="020B0604020202090204" charset="0"/>
              <a:cs typeface="Arial Bold" panose="020B0604020202090204" charset="0"/>
            </a:endParaRPr>
          </a:p>
        </p:txBody>
      </p:sp>
      <p:cxnSp>
        <p:nvCxnSpPr>
          <p:cNvPr id="7" name="Straight Connector 6"/>
          <p:cNvCxnSpPr/>
          <p:nvPr/>
        </p:nvCxnSpPr>
        <p:spPr>
          <a:xfrm>
            <a:off x="6954520" y="3729990"/>
            <a:ext cx="774700" cy="446405"/>
          </a:xfrm>
          <a:prstGeom prst="line">
            <a:avLst/>
          </a:prstGeom>
          <a:ln w="38100">
            <a:gradFill>
              <a:gsLst>
                <a:gs pos="0">
                  <a:srgbClr val="FE4444"/>
                </a:gs>
                <a:gs pos="100000">
                  <a:srgbClr val="832B2B"/>
                </a:gs>
              </a:gsLst>
            </a:gradFill>
          </a:ln>
        </p:spPr>
        <p:style>
          <a:lnRef idx="2">
            <a:schemeClr val="accent1"/>
          </a:lnRef>
          <a:fillRef idx="0">
            <a:srgbClr val="FFFFFF"/>
          </a:fillRef>
          <a:effectRef idx="0">
            <a:srgbClr val="FFFFFF"/>
          </a:effectRef>
          <a:fontRef idx="minor">
            <a:schemeClr val="tx1"/>
          </a:fontRef>
        </p:style>
      </p:cxnSp>
      <p:cxnSp>
        <p:nvCxnSpPr>
          <p:cNvPr id="10" name="Straight Connector 9"/>
          <p:cNvCxnSpPr/>
          <p:nvPr>
            <p:custDataLst>
              <p:tags r:id="rId4"/>
            </p:custDataLst>
          </p:nvPr>
        </p:nvCxnSpPr>
        <p:spPr>
          <a:xfrm>
            <a:off x="2514600" y="3627120"/>
            <a:ext cx="1513205" cy="942975"/>
          </a:xfrm>
          <a:prstGeom prst="line">
            <a:avLst/>
          </a:prstGeom>
          <a:ln w="38100">
            <a:gradFill>
              <a:gsLst>
                <a:gs pos="0">
                  <a:srgbClr val="FE4444"/>
                </a:gs>
                <a:gs pos="100000">
                  <a:srgbClr val="832B2B"/>
                </a:gs>
              </a:gsLst>
            </a:gradFill>
          </a:ln>
        </p:spPr>
        <p:style>
          <a:lnRef idx="2">
            <a:schemeClr val="accent1"/>
          </a:lnRef>
          <a:fillRef idx="0">
            <a:srgbClr val="FFFFFF"/>
          </a:fillRef>
          <a:effectRef idx="0">
            <a:srgbClr val="FFFFFF"/>
          </a:effectRef>
          <a:fontRef idx="minor">
            <a:schemeClr val="tx1"/>
          </a:fontRef>
        </p:style>
      </p:cxnSp>
      <p:cxnSp>
        <p:nvCxnSpPr>
          <p:cNvPr id="11" name="Straight Connector 10"/>
          <p:cNvCxnSpPr/>
          <p:nvPr>
            <p:custDataLst>
              <p:tags r:id="rId5"/>
            </p:custDataLst>
          </p:nvPr>
        </p:nvCxnSpPr>
        <p:spPr>
          <a:xfrm>
            <a:off x="2651125" y="2139950"/>
            <a:ext cx="1521460" cy="1144270"/>
          </a:xfrm>
          <a:prstGeom prst="line">
            <a:avLst/>
          </a:prstGeom>
          <a:ln w="38100">
            <a:gradFill>
              <a:gsLst>
                <a:gs pos="0">
                  <a:srgbClr val="FE4444"/>
                </a:gs>
                <a:gs pos="100000">
                  <a:srgbClr val="832B2B"/>
                </a:gs>
              </a:gsLst>
            </a:gradFill>
          </a:ln>
        </p:spPr>
        <p:style>
          <a:lnRef idx="2">
            <a:schemeClr val="accent1"/>
          </a:lnRef>
          <a:fillRef idx="0">
            <a:srgbClr val="FFFFFF"/>
          </a:fillRef>
          <a:effectRef idx="0">
            <a:srgbClr val="FFFFFF"/>
          </a:effectRef>
          <a:fontRef idx="minor">
            <a:schemeClr val="tx1"/>
          </a:fontRef>
        </p:style>
      </p:cxnSp>
      <p:cxnSp>
        <p:nvCxnSpPr>
          <p:cNvPr id="12" name="Straight Connector 11"/>
          <p:cNvCxnSpPr/>
          <p:nvPr>
            <p:custDataLst>
              <p:tags r:id="rId6"/>
            </p:custDataLst>
          </p:nvPr>
        </p:nvCxnSpPr>
        <p:spPr>
          <a:xfrm>
            <a:off x="1508125" y="3808730"/>
            <a:ext cx="892810" cy="1024255"/>
          </a:xfrm>
          <a:prstGeom prst="line">
            <a:avLst/>
          </a:prstGeom>
          <a:ln w="38100">
            <a:gradFill>
              <a:gsLst>
                <a:gs pos="0">
                  <a:srgbClr val="FE4444"/>
                </a:gs>
                <a:gs pos="100000">
                  <a:srgbClr val="832B2B"/>
                </a:gs>
              </a:gsLst>
            </a:gradFill>
          </a:ln>
        </p:spPr>
        <p:style>
          <a:lnRef idx="2">
            <a:schemeClr val="accent1"/>
          </a:lnRef>
          <a:fillRef idx="0">
            <a:srgbClr val="FFFFFF"/>
          </a:fillRef>
          <a:effectRef idx="0">
            <a:srgbClr val="FFFFFF"/>
          </a:effectRef>
          <a:fontRef idx="minor">
            <a:schemeClr val="tx1"/>
          </a:fontRef>
        </p:style>
      </p:cxnSp>
      <p:cxnSp>
        <p:nvCxnSpPr>
          <p:cNvPr id="13" name="Straight Connector 12"/>
          <p:cNvCxnSpPr/>
          <p:nvPr>
            <p:custDataLst>
              <p:tags r:id="rId7"/>
            </p:custDataLst>
          </p:nvPr>
        </p:nvCxnSpPr>
        <p:spPr>
          <a:xfrm>
            <a:off x="1508125" y="2482850"/>
            <a:ext cx="695960" cy="656590"/>
          </a:xfrm>
          <a:prstGeom prst="line">
            <a:avLst/>
          </a:prstGeom>
          <a:ln w="38100">
            <a:gradFill>
              <a:gsLst>
                <a:gs pos="0">
                  <a:srgbClr val="FE4444"/>
                </a:gs>
                <a:gs pos="100000">
                  <a:srgbClr val="832B2B"/>
                </a:gs>
              </a:gsLst>
            </a:gradFill>
          </a:ln>
        </p:spPr>
        <p:style>
          <a:lnRef idx="2">
            <a:schemeClr val="accent1"/>
          </a:lnRef>
          <a:fillRef idx="0">
            <a:srgbClr val="FFFFFF"/>
          </a:fillRef>
          <a:effectRef idx="0">
            <a:srgbClr val="FFFFFF"/>
          </a:effectRef>
          <a:fontRef idx="minor">
            <a:schemeClr val="tx1"/>
          </a:fontRef>
        </p:style>
      </p:cxnSp>
      <p:sp>
        <p:nvSpPr>
          <p:cNvPr id="14" name="Text Box 13"/>
          <p:cNvSpPr txBox="1"/>
          <p:nvPr>
            <p:custDataLst>
              <p:tags r:id="rId8"/>
            </p:custDataLst>
          </p:nvPr>
        </p:nvSpPr>
        <p:spPr>
          <a:xfrm>
            <a:off x="734060" y="5623560"/>
            <a:ext cx="9785350" cy="645160"/>
          </a:xfrm>
          <a:prstGeom prst="rect">
            <a:avLst/>
          </a:prstGeom>
          <a:noFill/>
        </p:spPr>
        <p:txBody>
          <a:bodyPr wrap="square" rtlCol="0">
            <a:spAutoFit/>
          </a:bodyPr>
          <a:p>
            <a:r>
              <a:rPr lang="en-US">
                <a:latin typeface="Arial Regular" panose="020B0604020202090204" charset="0"/>
                <a:cs typeface="Arial Regular" panose="020B0604020202090204" charset="0"/>
              </a:rPr>
              <a:t>By comparing these two graphs, I observe that the downside range tends to shrink after each worst day, eventually forming a descending channel. </a:t>
            </a:r>
            <a:endParaRPr lang="en-US">
              <a:latin typeface="Arial Regular" panose="020B0604020202090204" charset="0"/>
              <a:cs typeface="Arial Regular" panose="020B060402020209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ROC - Dot Com Bubble</a:t>
            </a:r>
            <a:endParaRPr lang="en-US"/>
          </a:p>
        </p:txBody>
      </p:sp>
      <p:pic>
        <p:nvPicPr>
          <p:cNvPr id="3" name="Picture 2" descr="Dot com bubble_ROC"/>
          <p:cNvPicPr>
            <a:picLocks noChangeAspect="1"/>
          </p:cNvPicPr>
          <p:nvPr/>
        </p:nvPicPr>
        <p:blipFill>
          <a:blip r:embed="rId1"/>
          <a:stretch>
            <a:fillRect/>
          </a:stretch>
        </p:blipFill>
        <p:spPr>
          <a:xfrm>
            <a:off x="243840" y="1234440"/>
            <a:ext cx="5852160" cy="4389120"/>
          </a:xfrm>
          <a:prstGeom prst="rect">
            <a:avLst/>
          </a:prstGeom>
        </p:spPr>
      </p:pic>
      <p:pic>
        <p:nvPicPr>
          <p:cNvPr id="7" name="Picture 6" descr="Between Next Crisis_ROC"/>
          <p:cNvPicPr>
            <a:picLocks noChangeAspect="1"/>
          </p:cNvPicPr>
          <p:nvPr/>
        </p:nvPicPr>
        <p:blipFill>
          <a:blip r:embed="rId2"/>
          <a:stretch>
            <a:fillRect/>
          </a:stretch>
        </p:blipFill>
        <p:spPr>
          <a:xfrm>
            <a:off x="5711825" y="1234440"/>
            <a:ext cx="5852160" cy="4389120"/>
          </a:xfrm>
          <a:prstGeom prst="rect">
            <a:avLst/>
          </a:prstGeom>
        </p:spPr>
      </p:pic>
      <p:sp>
        <p:nvSpPr>
          <p:cNvPr id="9" name="Rounded Rectangle 8"/>
          <p:cNvSpPr/>
          <p:nvPr>
            <p:custDataLst>
              <p:tags r:id="rId3"/>
            </p:custDataLst>
          </p:nvPr>
        </p:nvSpPr>
        <p:spPr>
          <a:xfrm>
            <a:off x="7011670" y="2239645"/>
            <a:ext cx="2731135" cy="2216150"/>
          </a:xfrm>
          <a:prstGeom prst="roundRect">
            <a:avLst/>
          </a:prstGeom>
          <a:noFill/>
          <a:ln w="28575">
            <a:gradFill>
              <a:gsLst>
                <a:gs pos="0">
                  <a:srgbClr val="7B32B2"/>
                </a:gs>
                <a:gs pos="100000">
                  <a:srgbClr val="401A5D"/>
                </a:gs>
              </a:gsLst>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b="1">
              <a:latin typeface="Arial Bold" panose="020B0604020202090204" charset="0"/>
              <a:cs typeface="Arial Bold" panose="020B0604020202090204" charset="0"/>
            </a:endParaRPr>
          </a:p>
        </p:txBody>
      </p:sp>
      <p:sp>
        <p:nvSpPr>
          <p:cNvPr id="10" name="Rounded Rectangle 9"/>
          <p:cNvSpPr/>
          <p:nvPr>
            <p:custDataLst>
              <p:tags r:id="rId4"/>
            </p:custDataLst>
          </p:nvPr>
        </p:nvSpPr>
        <p:spPr>
          <a:xfrm>
            <a:off x="2730500" y="2376805"/>
            <a:ext cx="1496695" cy="1967230"/>
          </a:xfrm>
          <a:prstGeom prst="roundRect">
            <a:avLst/>
          </a:prstGeom>
          <a:noFill/>
          <a:ln w="28575">
            <a:gradFill>
              <a:gsLst>
                <a:gs pos="0">
                  <a:srgbClr val="7B32B2"/>
                </a:gs>
                <a:gs pos="100000">
                  <a:srgbClr val="401A5D"/>
                </a:gs>
              </a:gsLst>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b="1">
              <a:latin typeface="Arial Bold" panose="020B0604020202090204" charset="0"/>
              <a:cs typeface="Arial Bold" panose="020B0604020202090204" charset="0"/>
            </a:endParaRPr>
          </a:p>
        </p:txBody>
      </p:sp>
      <p:cxnSp>
        <p:nvCxnSpPr>
          <p:cNvPr id="11" name="Straight Arrow Connector 10"/>
          <p:cNvCxnSpPr/>
          <p:nvPr/>
        </p:nvCxnSpPr>
        <p:spPr>
          <a:xfrm flipH="1">
            <a:off x="1022985" y="2063750"/>
            <a:ext cx="5118100" cy="4591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Straight Arrow Connector 11"/>
          <p:cNvCxnSpPr/>
          <p:nvPr>
            <p:custDataLst>
              <p:tags r:id="rId5"/>
            </p:custDataLst>
          </p:nvPr>
        </p:nvCxnSpPr>
        <p:spPr>
          <a:xfrm flipH="1" flipV="1">
            <a:off x="983615" y="4058285"/>
            <a:ext cx="5393690" cy="6565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3" name="Text Box 12"/>
          <p:cNvSpPr txBox="1"/>
          <p:nvPr/>
        </p:nvSpPr>
        <p:spPr>
          <a:xfrm>
            <a:off x="563245" y="5777865"/>
            <a:ext cx="8906510" cy="368300"/>
          </a:xfrm>
          <a:prstGeom prst="rect">
            <a:avLst/>
          </a:prstGeom>
          <a:noFill/>
        </p:spPr>
        <p:txBody>
          <a:bodyPr wrap="square" rtlCol="0">
            <a:spAutoFit/>
          </a:bodyPr>
          <a:p>
            <a:r>
              <a:rPr lang="en-US"/>
              <a:t>the ROC after the crisis is much smaller than that during the crisis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Global Financial Crisis (2007-2008)</a:t>
            </a:r>
            <a:endParaRPr lang="en-US"/>
          </a:p>
        </p:txBody>
      </p:sp>
      <p:pic>
        <p:nvPicPr>
          <p:cNvPr id="3" name="Picture 2" descr="Global financial crisis_Close_Price"/>
          <p:cNvPicPr>
            <a:picLocks noChangeAspect="1"/>
          </p:cNvPicPr>
          <p:nvPr/>
        </p:nvPicPr>
        <p:blipFill>
          <a:blip r:embed="rId1"/>
          <a:stretch>
            <a:fillRect/>
          </a:stretch>
        </p:blipFill>
        <p:spPr>
          <a:xfrm>
            <a:off x="243840" y="1378585"/>
            <a:ext cx="5852160" cy="4389120"/>
          </a:xfrm>
          <a:prstGeom prst="rect">
            <a:avLst/>
          </a:prstGeom>
        </p:spPr>
      </p:pic>
      <p:pic>
        <p:nvPicPr>
          <p:cNvPr id="4" name="Picture 3" descr="Global financial crisis_Close_Price"/>
          <p:cNvPicPr>
            <a:picLocks noChangeAspect="1"/>
          </p:cNvPicPr>
          <p:nvPr/>
        </p:nvPicPr>
        <p:blipFill>
          <a:blip r:embed="rId1"/>
          <a:stretch>
            <a:fillRect/>
          </a:stretch>
        </p:blipFill>
        <p:spPr>
          <a:xfrm>
            <a:off x="370840" y="1505585"/>
            <a:ext cx="5852160" cy="4389120"/>
          </a:xfrm>
          <a:prstGeom prst="rect">
            <a:avLst/>
          </a:prstGeom>
        </p:spPr>
      </p:pic>
      <p:cxnSp>
        <p:nvCxnSpPr>
          <p:cNvPr id="7" name="Straight Arrow Connector 6"/>
          <p:cNvCxnSpPr/>
          <p:nvPr/>
        </p:nvCxnSpPr>
        <p:spPr>
          <a:xfrm flipH="1">
            <a:off x="4946650" y="1644015"/>
            <a:ext cx="1286510" cy="367030"/>
          </a:xfrm>
          <a:prstGeom prst="straightConnector1">
            <a:avLst/>
          </a:prstGeom>
          <a:ln w="28575">
            <a:tailEnd type="arrow"/>
          </a:ln>
        </p:spPr>
        <p:style>
          <a:lnRef idx="2">
            <a:schemeClr val="accent1"/>
          </a:lnRef>
          <a:fillRef idx="0">
            <a:srgbClr val="FFFFFF"/>
          </a:fillRef>
          <a:effectRef idx="0">
            <a:srgbClr val="FFFFFF"/>
          </a:effectRef>
          <a:fontRef idx="minor">
            <a:schemeClr val="tx1"/>
          </a:fontRef>
        </p:style>
      </p:cxnSp>
      <p:sp>
        <p:nvSpPr>
          <p:cNvPr id="8" name="Text Box 7"/>
          <p:cNvSpPr txBox="1"/>
          <p:nvPr/>
        </p:nvSpPr>
        <p:spPr>
          <a:xfrm>
            <a:off x="5287645" y="1322705"/>
            <a:ext cx="4064000" cy="368300"/>
          </a:xfrm>
          <a:prstGeom prst="rect">
            <a:avLst/>
          </a:prstGeom>
          <a:noFill/>
        </p:spPr>
        <p:txBody>
          <a:bodyPr wrap="square" rtlCol="0">
            <a:spAutoFit/>
          </a:bodyPr>
          <a:p>
            <a:r>
              <a:rPr lang="en-US"/>
              <a:t>Bankrup</a:t>
            </a:r>
            <a:r>
              <a:rPr lang="en-US"/>
              <a:t>tion of Lehman Brother</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ATR - Global Financial Crisis</a:t>
            </a:r>
            <a:endParaRPr lang="en-US"/>
          </a:p>
        </p:txBody>
      </p:sp>
      <p:pic>
        <p:nvPicPr>
          <p:cNvPr id="6" name="Picture 5" descr="Global financial crisis_ATR"/>
          <p:cNvPicPr>
            <a:picLocks noChangeAspect="1"/>
          </p:cNvPicPr>
          <p:nvPr/>
        </p:nvPicPr>
        <p:blipFill>
          <a:blip r:embed="rId1"/>
          <a:stretch>
            <a:fillRect/>
          </a:stretch>
        </p:blipFill>
        <p:spPr>
          <a:xfrm>
            <a:off x="243840" y="1195070"/>
            <a:ext cx="5852160" cy="4389120"/>
          </a:xfrm>
          <a:prstGeom prst="rect">
            <a:avLst/>
          </a:prstGeom>
        </p:spPr>
      </p:pic>
      <p:pic>
        <p:nvPicPr>
          <p:cNvPr id="8" name="Picture 7" descr="Between Next Crisis_ATR"/>
          <p:cNvPicPr>
            <a:picLocks noChangeAspect="1"/>
          </p:cNvPicPr>
          <p:nvPr/>
        </p:nvPicPr>
        <p:blipFill>
          <a:blip r:embed="rId2"/>
          <a:stretch>
            <a:fillRect/>
          </a:stretch>
        </p:blipFill>
        <p:spPr>
          <a:xfrm>
            <a:off x="5860415" y="1195070"/>
            <a:ext cx="5852160" cy="4389120"/>
          </a:xfrm>
          <a:prstGeom prst="rect">
            <a:avLst/>
          </a:prstGeom>
        </p:spPr>
      </p:pic>
      <p:sp>
        <p:nvSpPr>
          <p:cNvPr id="9" name="Text Box 8"/>
          <p:cNvSpPr txBox="1"/>
          <p:nvPr/>
        </p:nvSpPr>
        <p:spPr>
          <a:xfrm>
            <a:off x="838200" y="5685155"/>
            <a:ext cx="10515600" cy="368300"/>
          </a:xfrm>
          <a:prstGeom prst="rect">
            <a:avLst/>
          </a:prstGeom>
          <a:noFill/>
        </p:spPr>
        <p:txBody>
          <a:bodyPr wrap="square" rtlCol="0">
            <a:spAutoFit/>
          </a:bodyPr>
          <a:p>
            <a:r>
              <a:rPr lang="en-US">
                <a:latin typeface="Arial Regular" panose="020B0604020202090204" charset="0"/>
                <a:cs typeface="Arial Regular" panose="020B0604020202090204" charset="0"/>
              </a:rPr>
              <a:t>These two graphs show a significant subsidence in price movement both before and after the crisis.</a:t>
            </a:r>
            <a:endParaRPr lang="en-US">
              <a:latin typeface="Arial Regular" panose="020B0604020202090204" charset="0"/>
              <a:cs typeface="Arial Regular" panose="020B0604020202090204" charset="0"/>
            </a:endParaRPr>
          </a:p>
        </p:txBody>
      </p:sp>
      <p:cxnSp>
        <p:nvCxnSpPr>
          <p:cNvPr id="10" name="Straight Arrow Connector 9"/>
          <p:cNvCxnSpPr/>
          <p:nvPr/>
        </p:nvCxnSpPr>
        <p:spPr>
          <a:xfrm flipH="1">
            <a:off x="5550535" y="2562225"/>
            <a:ext cx="1141730" cy="1325245"/>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
        <p:nvSpPr>
          <p:cNvPr id="11" name="Rounded Rectangle 10"/>
          <p:cNvSpPr/>
          <p:nvPr>
            <p:custDataLst>
              <p:tags r:id="rId3"/>
            </p:custDataLst>
          </p:nvPr>
        </p:nvSpPr>
        <p:spPr>
          <a:xfrm>
            <a:off x="1182370" y="3098165"/>
            <a:ext cx="3529330" cy="2007235"/>
          </a:xfrm>
          <a:prstGeom prst="roundRect">
            <a:avLst/>
          </a:prstGeom>
          <a:noFill/>
          <a:ln w="28575">
            <a:gradFill>
              <a:gsLst>
                <a:gs pos="0">
                  <a:srgbClr val="7B32B2"/>
                </a:gs>
                <a:gs pos="100000">
                  <a:srgbClr val="401A5D"/>
                </a:gs>
              </a:gsLst>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b="1">
              <a:latin typeface="Arial Bold" panose="020B0604020202090204" charset="0"/>
              <a:cs typeface="Arial Bold" panose="020B0604020202090204" charset="0"/>
            </a:endParaRPr>
          </a:p>
        </p:txBody>
      </p:sp>
      <p:sp>
        <p:nvSpPr>
          <p:cNvPr id="12" name="Rounded Rectangle 11"/>
          <p:cNvSpPr/>
          <p:nvPr>
            <p:custDataLst>
              <p:tags r:id="rId4"/>
            </p:custDataLst>
          </p:nvPr>
        </p:nvSpPr>
        <p:spPr>
          <a:xfrm>
            <a:off x="6692265" y="2562860"/>
            <a:ext cx="3529330" cy="2542540"/>
          </a:xfrm>
          <a:prstGeom prst="roundRect">
            <a:avLst/>
          </a:prstGeom>
          <a:noFill/>
          <a:ln w="28575">
            <a:gradFill>
              <a:gsLst>
                <a:gs pos="0">
                  <a:srgbClr val="7B32B2"/>
                </a:gs>
                <a:gs pos="100000">
                  <a:srgbClr val="401A5D"/>
                </a:gs>
              </a:gsLst>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b="1">
              <a:latin typeface="Arial Bold" panose="020B0604020202090204" charset="0"/>
              <a:cs typeface="Arial Bold" panose="020B060402020209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SC - Global Financial Crisis</a:t>
            </a:r>
            <a:endParaRPr lang="en-US"/>
          </a:p>
        </p:txBody>
      </p:sp>
      <p:pic>
        <p:nvPicPr>
          <p:cNvPr id="3" name="Picture 2" descr="Global financial crisis_SC"/>
          <p:cNvPicPr>
            <a:picLocks noChangeAspect="1"/>
          </p:cNvPicPr>
          <p:nvPr/>
        </p:nvPicPr>
        <p:blipFill>
          <a:blip r:embed="rId1"/>
          <a:stretch>
            <a:fillRect/>
          </a:stretch>
        </p:blipFill>
        <p:spPr>
          <a:xfrm>
            <a:off x="0" y="1234440"/>
            <a:ext cx="5852160" cy="4389120"/>
          </a:xfrm>
          <a:prstGeom prst="rect">
            <a:avLst/>
          </a:prstGeom>
        </p:spPr>
      </p:pic>
      <p:pic>
        <p:nvPicPr>
          <p:cNvPr id="4" name="Picture 3" descr="Between Next Crisis_SC"/>
          <p:cNvPicPr>
            <a:picLocks noChangeAspect="1"/>
          </p:cNvPicPr>
          <p:nvPr/>
        </p:nvPicPr>
        <p:blipFill>
          <a:blip r:embed="rId2"/>
          <a:stretch>
            <a:fillRect/>
          </a:stretch>
        </p:blipFill>
        <p:spPr>
          <a:xfrm>
            <a:off x="5610860" y="1234440"/>
            <a:ext cx="5852160" cy="43891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RSI - Global Financial Crisis</a:t>
            </a:r>
            <a:endParaRPr lang="en-US"/>
          </a:p>
        </p:txBody>
      </p:sp>
      <p:pic>
        <p:nvPicPr>
          <p:cNvPr id="4" name="Picture 3" descr="Global financial crisis_RSI"/>
          <p:cNvPicPr>
            <a:picLocks noChangeAspect="1"/>
          </p:cNvPicPr>
          <p:nvPr/>
        </p:nvPicPr>
        <p:blipFill>
          <a:blip r:embed="rId1"/>
          <a:stretch>
            <a:fillRect/>
          </a:stretch>
        </p:blipFill>
        <p:spPr>
          <a:xfrm>
            <a:off x="243840" y="1234440"/>
            <a:ext cx="5852160" cy="4389120"/>
          </a:xfrm>
          <a:prstGeom prst="rect">
            <a:avLst/>
          </a:prstGeom>
        </p:spPr>
      </p:pic>
      <p:pic>
        <p:nvPicPr>
          <p:cNvPr id="5" name="Picture 4" descr="Between Next Crisis_RSI"/>
          <p:cNvPicPr>
            <a:picLocks noChangeAspect="1"/>
          </p:cNvPicPr>
          <p:nvPr/>
        </p:nvPicPr>
        <p:blipFill>
          <a:blip r:embed="rId2"/>
          <a:stretch>
            <a:fillRect/>
          </a:stretch>
        </p:blipFill>
        <p:spPr>
          <a:xfrm>
            <a:off x="5847080" y="1234440"/>
            <a:ext cx="5852160" cy="4389120"/>
          </a:xfrm>
          <a:prstGeom prst="rect">
            <a:avLst/>
          </a:prstGeom>
        </p:spPr>
      </p:pic>
      <p:sp>
        <p:nvSpPr>
          <p:cNvPr id="6" name="Text Box 5"/>
          <p:cNvSpPr txBox="1"/>
          <p:nvPr/>
        </p:nvSpPr>
        <p:spPr>
          <a:xfrm>
            <a:off x="1022985" y="5830570"/>
            <a:ext cx="9773285" cy="645160"/>
          </a:xfrm>
          <a:prstGeom prst="rect">
            <a:avLst/>
          </a:prstGeom>
          <a:noFill/>
        </p:spPr>
        <p:txBody>
          <a:bodyPr wrap="square" rtlCol="0">
            <a:spAutoFit/>
          </a:bodyPr>
          <a:p>
            <a:r>
              <a:rPr lang="en-US">
                <a:latin typeface="Arial Regular" panose="020B0604020202090204" charset="0"/>
                <a:cs typeface="Arial Regular" panose="020B0604020202090204" charset="0"/>
              </a:rPr>
              <a:t>Based on the comparison, I found that the RSI tends to oscillate more in the upper range in the post-crisis market.</a:t>
            </a:r>
            <a:endParaRPr lang="en-US">
              <a:latin typeface="Arial Regular" panose="020B0604020202090204" charset="0"/>
              <a:cs typeface="Arial Regular" panose="020B0604020202090204" charset="0"/>
            </a:endParaRPr>
          </a:p>
        </p:txBody>
      </p:sp>
      <p:sp>
        <p:nvSpPr>
          <p:cNvPr id="7" name="Rectangles 6"/>
          <p:cNvSpPr/>
          <p:nvPr/>
        </p:nvSpPr>
        <p:spPr>
          <a:xfrm>
            <a:off x="7033260" y="1906270"/>
            <a:ext cx="3202305" cy="682625"/>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ectangles 7"/>
          <p:cNvSpPr/>
          <p:nvPr>
            <p:custDataLst>
              <p:tags r:id="rId3"/>
            </p:custDataLst>
          </p:nvPr>
        </p:nvSpPr>
        <p:spPr>
          <a:xfrm>
            <a:off x="1424940" y="1906270"/>
            <a:ext cx="3202305" cy="682625"/>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9" name="Straight Arrow Connector 8"/>
          <p:cNvCxnSpPr>
            <a:stCxn id="7" idx="1"/>
            <a:endCxn id="8" idx="3"/>
          </p:cNvCxnSpPr>
          <p:nvPr/>
        </p:nvCxnSpPr>
        <p:spPr>
          <a:xfrm flipH="1">
            <a:off x="4627245" y="2247900"/>
            <a:ext cx="2406015" cy="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ROC - Global Financial Crisis</a:t>
            </a:r>
            <a:endParaRPr lang="en-US"/>
          </a:p>
        </p:txBody>
      </p:sp>
      <p:pic>
        <p:nvPicPr>
          <p:cNvPr id="3" name="Picture 2" descr="Global financial crisis_ROC"/>
          <p:cNvPicPr>
            <a:picLocks noChangeAspect="1"/>
          </p:cNvPicPr>
          <p:nvPr/>
        </p:nvPicPr>
        <p:blipFill>
          <a:blip r:embed="rId1"/>
          <a:stretch>
            <a:fillRect/>
          </a:stretch>
        </p:blipFill>
        <p:spPr>
          <a:xfrm>
            <a:off x="177800" y="1234440"/>
            <a:ext cx="5852160" cy="4389120"/>
          </a:xfrm>
          <a:prstGeom prst="rect">
            <a:avLst/>
          </a:prstGeom>
        </p:spPr>
      </p:pic>
      <p:pic>
        <p:nvPicPr>
          <p:cNvPr id="5" name="Picture 4" descr="Between Next Crisis_ROC"/>
          <p:cNvPicPr>
            <a:picLocks noChangeAspect="1"/>
          </p:cNvPicPr>
          <p:nvPr/>
        </p:nvPicPr>
        <p:blipFill>
          <a:blip r:embed="rId2"/>
          <a:stretch>
            <a:fillRect/>
          </a:stretch>
        </p:blipFill>
        <p:spPr>
          <a:xfrm>
            <a:off x="5860415" y="1234440"/>
            <a:ext cx="5852160" cy="4389120"/>
          </a:xfrm>
          <a:prstGeom prst="rect">
            <a:avLst/>
          </a:prstGeom>
        </p:spPr>
      </p:pic>
      <p:sp>
        <p:nvSpPr>
          <p:cNvPr id="6" name="Text Box 5"/>
          <p:cNvSpPr txBox="1"/>
          <p:nvPr/>
        </p:nvSpPr>
        <p:spPr>
          <a:xfrm>
            <a:off x="484505" y="5869305"/>
            <a:ext cx="10625455" cy="645160"/>
          </a:xfrm>
          <a:prstGeom prst="rect">
            <a:avLst/>
          </a:prstGeom>
          <a:noFill/>
        </p:spPr>
        <p:txBody>
          <a:bodyPr wrap="square" rtlCol="0">
            <a:spAutoFit/>
          </a:bodyPr>
          <a:p>
            <a:r>
              <a:rPr lang="en-US">
                <a:latin typeface="Arial Regular" panose="020B0604020202090204" charset="0"/>
                <a:cs typeface="Arial Regular" panose="020B0604020202090204" charset="0"/>
              </a:rPr>
              <a:t>the green part area seems to be greater than pink part area in the post-crisis market, compared with pre-crisis market, which means more inversters have confidence again.</a:t>
            </a:r>
            <a:endParaRPr lang="en-US">
              <a:latin typeface="Arial Regular" panose="020B0604020202090204" charset="0"/>
              <a:cs typeface="Arial Regular" panose="020B060402020209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Political and Sovereign Debt Issue in EU (2011-2012)</a:t>
            </a:r>
            <a:endParaRPr lang="en-US"/>
          </a:p>
        </p:txBody>
      </p:sp>
      <p:pic>
        <p:nvPicPr>
          <p:cNvPr id="4" name="Picture 3" descr="Political and sovereign debt issue in EU_Close_Price"/>
          <p:cNvPicPr>
            <a:picLocks noChangeAspect="1"/>
          </p:cNvPicPr>
          <p:nvPr/>
        </p:nvPicPr>
        <p:blipFill>
          <a:blip r:embed="rId1"/>
          <a:stretch>
            <a:fillRect/>
          </a:stretch>
        </p:blipFill>
        <p:spPr>
          <a:xfrm>
            <a:off x="151765" y="1691005"/>
            <a:ext cx="5852160" cy="43891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ATR - Debt Issue in EU </a:t>
            </a:r>
            <a:endParaRPr lang="en-US"/>
          </a:p>
        </p:txBody>
      </p:sp>
      <p:pic>
        <p:nvPicPr>
          <p:cNvPr id="3" name="Picture 2" descr="Political and sovereign debt issue in EU_ATR"/>
          <p:cNvPicPr>
            <a:picLocks noChangeAspect="1"/>
          </p:cNvPicPr>
          <p:nvPr/>
        </p:nvPicPr>
        <p:blipFill>
          <a:blip r:embed="rId1"/>
          <a:stretch>
            <a:fillRect/>
          </a:stretch>
        </p:blipFill>
        <p:spPr>
          <a:xfrm>
            <a:off x="243840" y="1234440"/>
            <a:ext cx="5852160" cy="4389120"/>
          </a:xfrm>
          <a:prstGeom prst="rect">
            <a:avLst/>
          </a:prstGeom>
        </p:spPr>
      </p:pic>
      <p:pic>
        <p:nvPicPr>
          <p:cNvPr id="5" name="Picture 4" descr="Between Next Crisis_ATR"/>
          <p:cNvPicPr>
            <a:picLocks noChangeAspect="1"/>
          </p:cNvPicPr>
          <p:nvPr/>
        </p:nvPicPr>
        <p:blipFill>
          <a:blip r:embed="rId2"/>
          <a:stretch>
            <a:fillRect/>
          </a:stretch>
        </p:blipFill>
        <p:spPr>
          <a:xfrm>
            <a:off x="5894070" y="1234440"/>
            <a:ext cx="5852160" cy="4389120"/>
          </a:xfrm>
          <a:prstGeom prst="rect">
            <a:avLst/>
          </a:prstGeom>
        </p:spPr>
      </p:pic>
      <p:cxnSp>
        <p:nvCxnSpPr>
          <p:cNvPr id="7" name="Straight Arrow Connector 6"/>
          <p:cNvCxnSpPr/>
          <p:nvPr/>
        </p:nvCxnSpPr>
        <p:spPr>
          <a:xfrm>
            <a:off x="1022985" y="1985010"/>
            <a:ext cx="5551170" cy="249301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
        <p:nvSpPr>
          <p:cNvPr id="9" name="Text Box 8"/>
          <p:cNvSpPr txBox="1"/>
          <p:nvPr/>
        </p:nvSpPr>
        <p:spPr>
          <a:xfrm>
            <a:off x="838200" y="5502275"/>
            <a:ext cx="10515600" cy="1198880"/>
          </a:xfrm>
          <a:prstGeom prst="rect">
            <a:avLst/>
          </a:prstGeom>
          <a:noFill/>
        </p:spPr>
        <p:txBody>
          <a:bodyPr wrap="square" rtlCol="0">
            <a:spAutoFit/>
          </a:bodyPr>
          <a:p>
            <a:r>
              <a:rPr lang="en-US">
                <a:latin typeface="Arial Regular" panose="020B0604020202090204" charset="0"/>
                <a:cs typeface="Arial Regular" panose="020B0604020202090204" charset="0"/>
              </a:rPr>
              <a:t>In 2011, the ATR rapidly rose above 30, indicating a significant increase in market volatility during the peak of the crisis. Over time, especially after the worst period of the crisis, the ATR clearly declined. For a period after the crisis, the ATR was significantly lower than during the crisis, indicating a substantial reduction in market volatility. This suggests that the market calmed down after the crisis.</a:t>
            </a:r>
            <a:endParaRPr lang="en-US">
              <a:latin typeface="Arial Regular" panose="020B0604020202090204" charset="0"/>
              <a:cs typeface="Arial Regular" panose="020B060402020209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SC - Debt Issue in EU </a:t>
            </a:r>
            <a:endParaRPr lang="en-US"/>
          </a:p>
        </p:txBody>
      </p:sp>
      <p:pic>
        <p:nvPicPr>
          <p:cNvPr id="4" name="Picture 3" descr="Political and sovereign debt issue in EU_SC"/>
          <p:cNvPicPr>
            <a:picLocks noChangeAspect="1"/>
          </p:cNvPicPr>
          <p:nvPr/>
        </p:nvPicPr>
        <p:blipFill>
          <a:blip r:embed="rId1"/>
          <a:stretch>
            <a:fillRect/>
          </a:stretch>
        </p:blipFill>
        <p:spPr>
          <a:xfrm>
            <a:off x="256540" y="1336675"/>
            <a:ext cx="5852160" cy="4389120"/>
          </a:xfrm>
          <a:prstGeom prst="rect">
            <a:avLst/>
          </a:prstGeom>
        </p:spPr>
      </p:pic>
      <p:pic>
        <p:nvPicPr>
          <p:cNvPr id="5" name="Picture 4" descr="Between Next Crisis_SC"/>
          <p:cNvPicPr>
            <a:picLocks noChangeAspect="1"/>
          </p:cNvPicPr>
          <p:nvPr/>
        </p:nvPicPr>
        <p:blipFill>
          <a:blip r:embed="rId2"/>
          <a:stretch>
            <a:fillRect/>
          </a:stretch>
        </p:blipFill>
        <p:spPr>
          <a:xfrm>
            <a:off x="5807075" y="1336675"/>
            <a:ext cx="5852160" cy="43891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atin typeface="Arial Regular" panose="020B0604020202090204" charset="0"/>
                <a:cs typeface="Arial Regular" panose="020B0604020202090204" charset="0"/>
              </a:rPr>
              <a:t>Asian financial crisis (1997-1998)</a:t>
            </a:r>
            <a:endParaRPr lang="en-US">
              <a:latin typeface="Arial Regular" panose="020B0604020202090204" charset="0"/>
              <a:cs typeface="Arial Regular" panose="020B0604020202090204" charset="0"/>
            </a:endParaRPr>
          </a:p>
        </p:txBody>
      </p:sp>
      <p:pic>
        <p:nvPicPr>
          <p:cNvPr id="5" name="Picture 4" descr="Asian financial crisis_Close_Price"/>
          <p:cNvPicPr>
            <a:picLocks noChangeAspect="1"/>
          </p:cNvPicPr>
          <p:nvPr/>
        </p:nvPicPr>
        <p:blipFill>
          <a:blip r:embed="rId1"/>
          <a:stretch>
            <a:fillRect/>
          </a:stretch>
        </p:blipFill>
        <p:spPr>
          <a:xfrm>
            <a:off x="392430" y="1691005"/>
            <a:ext cx="5852160" cy="4389120"/>
          </a:xfrm>
          <a:prstGeom prst="rect">
            <a:avLst/>
          </a:prstGeom>
        </p:spPr>
      </p:pic>
      <p:sp>
        <p:nvSpPr>
          <p:cNvPr id="6" name="Text Box 5"/>
          <p:cNvSpPr txBox="1"/>
          <p:nvPr/>
        </p:nvSpPr>
        <p:spPr>
          <a:xfrm>
            <a:off x="6690360" y="2168525"/>
            <a:ext cx="4366260" cy="2915285"/>
          </a:xfrm>
          <a:prstGeom prst="rect">
            <a:avLst/>
          </a:prstGeom>
          <a:noFill/>
        </p:spPr>
        <p:txBody>
          <a:bodyPr wrap="square" rtlCol="0">
            <a:noAutofit/>
          </a:bodyPr>
          <a:p>
            <a:r>
              <a:rPr lang="en-US" sz="2400">
                <a:latin typeface="Arial Regular" panose="020B0604020202090204" charset="0"/>
                <a:cs typeface="Arial Regular" panose="020B0604020202090204" charset="0"/>
              </a:rPr>
              <a:t>The graph points out that there are several plummets during July to October in 1998.</a:t>
            </a:r>
            <a:endParaRPr lang="en-US" sz="2400">
              <a:latin typeface="Arial Regular" panose="020B0604020202090204" charset="0"/>
              <a:cs typeface="Arial Regular" panose="020B0604020202090204" charset="0"/>
            </a:endParaRPr>
          </a:p>
          <a:p>
            <a:endParaRPr lang="en-US" sz="2400">
              <a:latin typeface="Arial Regular" panose="020B0604020202090204" charset="0"/>
              <a:cs typeface="Arial Regular" panose="020B0604020202090204" charset="0"/>
            </a:endParaRPr>
          </a:p>
          <a:p>
            <a:r>
              <a:rPr lang="en-US" sz="2400">
                <a:latin typeface="Arial Regular" panose="020B0604020202090204" charset="0"/>
                <a:cs typeface="Arial Regular" panose="020B0604020202090204" charset="0"/>
              </a:rPr>
              <a:t>I treat the worst days as the periods when crisis happened</a:t>
            </a:r>
            <a:endParaRPr lang="en-US" sz="2400">
              <a:latin typeface="Arial Regular" panose="020B0604020202090204" charset="0"/>
              <a:cs typeface="Arial Regular" panose="020B060402020209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RSI - Debt Issue in EU </a:t>
            </a:r>
            <a:endParaRPr lang="en-US"/>
          </a:p>
        </p:txBody>
      </p:sp>
      <p:pic>
        <p:nvPicPr>
          <p:cNvPr id="3" name="Picture 2" descr="Political and sovereign debt issue in EU_RSI"/>
          <p:cNvPicPr>
            <a:picLocks noChangeAspect="1"/>
          </p:cNvPicPr>
          <p:nvPr/>
        </p:nvPicPr>
        <p:blipFill>
          <a:blip r:embed="rId1"/>
          <a:stretch>
            <a:fillRect/>
          </a:stretch>
        </p:blipFill>
        <p:spPr>
          <a:xfrm>
            <a:off x="256540" y="1234440"/>
            <a:ext cx="5852160" cy="4389120"/>
          </a:xfrm>
          <a:prstGeom prst="rect">
            <a:avLst/>
          </a:prstGeom>
        </p:spPr>
      </p:pic>
      <p:pic>
        <p:nvPicPr>
          <p:cNvPr id="5" name="Picture 4" descr="Between Next Crisis_RSI"/>
          <p:cNvPicPr>
            <a:picLocks noChangeAspect="1"/>
          </p:cNvPicPr>
          <p:nvPr/>
        </p:nvPicPr>
        <p:blipFill>
          <a:blip r:embed="rId2"/>
          <a:stretch>
            <a:fillRect/>
          </a:stretch>
        </p:blipFill>
        <p:spPr>
          <a:xfrm>
            <a:off x="6108700" y="1234440"/>
            <a:ext cx="5852160" cy="43891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ROC - Debt Issue in EU </a:t>
            </a:r>
            <a:endParaRPr lang="en-US"/>
          </a:p>
        </p:txBody>
      </p:sp>
      <p:pic>
        <p:nvPicPr>
          <p:cNvPr id="4" name="Picture 3" descr="Political and sovereign debt issue in EU_ROC"/>
          <p:cNvPicPr>
            <a:picLocks noChangeAspect="1"/>
          </p:cNvPicPr>
          <p:nvPr/>
        </p:nvPicPr>
        <p:blipFill>
          <a:blip r:embed="rId1"/>
          <a:stretch>
            <a:fillRect/>
          </a:stretch>
        </p:blipFill>
        <p:spPr>
          <a:xfrm>
            <a:off x="0" y="1234440"/>
            <a:ext cx="5852160" cy="4389120"/>
          </a:xfrm>
          <a:prstGeom prst="rect">
            <a:avLst/>
          </a:prstGeom>
        </p:spPr>
      </p:pic>
      <p:pic>
        <p:nvPicPr>
          <p:cNvPr id="5" name="Picture 4" descr="Between Next Crisis_ROC"/>
          <p:cNvPicPr>
            <a:picLocks noChangeAspect="1"/>
          </p:cNvPicPr>
          <p:nvPr/>
        </p:nvPicPr>
        <p:blipFill>
          <a:blip r:embed="rId2"/>
          <a:stretch>
            <a:fillRect/>
          </a:stretch>
        </p:blipFill>
        <p:spPr>
          <a:xfrm>
            <a:off x="5501640" y="1234440"/>
            <a:ext cx="5852160" cy="4389120"/>
          </a:xfrm>
          <a:prstGeom prst="rect">
            <a:avLst/>
          </a:prstGeom>
        </p:spPr>
      </p:pic>
      <p:sp>
        <p:nvSpPr>
          <p:cNvPr id="6" name="Text Box 5"/>
          <p:cNvSpPr txBox="1"/>
          <p:nvPr/>
        </p:nvSpPr>
        <p:spPr>
          <a:xfrm>
            <a:off x="7289800" y="5450205"/>
            <a:ext cx="4064000" cy="368300"/>
          </a:xfrm>
          <a:prstGeom prst="rect">
            <a:avLst/>
          </a:prstGeom>
          <a:noFill/>
        </p:spPr>
        <p:txBody>
          <a:bodyPr wrap="square" rtlCol="0">
            <a:spAutoFit/>
          </a:bodyPr>
          <a:p>
            <a:r>
              <a:rPr lang="en-US"/>
              <a:t>1673 (+) vs 830 (-) 66.84%</a:t>
            </a:r>
            <a:endParaRPr lang="en-US"/>
          </a:p>
        </p:txBody>
      </p:sp>
      <p:sp>
        <p:nvSpPr>
          <p:cNvPr id="7" name="Text Box 6"/>
          <p:cNvSpPr txBox="1"/>
          <p:nvPr/>
        </p:nvSpPr>
        <p:spPr>
          <a:xfrm>
            <a:off x="1285240" y="5450205"/>
            <a:ext cx="4064000" cy="368300"/>
          </a:xfrm>
          <a:prstGeom prst="rect">
            <a:avLst/>
          </a:prstGeom>
          <a:noFill/>
        </p:spPr>
        <p:txBody>
          <a:bodyPr wrap="square" rtlCol="0">
            <a:spAutoFit/>
          </a:bodyPr>
          <a:p>
            <a:r>
              <a:rPr lang="en-US"/>
              <a:t>299 (+) vs 189 (-) 61.</a:t>
            </a:r>
            <a:r>
              <a:rPr lang="en-US" altLang="zh-CN"/>
              <a:t>27%</a:t>
            </a:r>
            <a:endParaRPr lang="en-US" altLang="zh-CN"/>
          </a:p>
        </p:txBody>
      </p:sp>
      <p:sp>
        <p:nvSpPr>
          <p:cNvPr id="8" name="Text Box 7"/>
          <p:cNvSpPr txBox="1"/>
          <p:nvPr/>
        </p:nvSpPr>
        <p:spPr>
          <a:xfrm>
            <a:off x="996315" y="5818505"/>
            <a:ext cx="10022205" cy="922020"/>
          </a:xfrm>
          <a:prstGeom prst="rect">
            <a:avLst/>
          </a:prstGeom>
          <a:noFill/>
        </p:spPr>
        <p:txBody>
          <a:bodyPr wrap="square" rtlCol="0">
            <a:spAutoFit/>
          </a:bodyPr>
          <a:p>
            <a:r>
              <a:rPr lang="en-US">
                <a:latin typeface="Arial Regular" panose="020B0604020202090204" charset="0"/>
                <a:cs typeface="Arial Regular" panose="020B0604020202090204" charset="0"/>
              </a:rPr>
              <a:t>After an economic crisis, as the market and economy gradually recover from the downturn, the prices of many assets tend to rebound, leading to more positive rates of change (ROC). This is typically seen as a signal of market recovery.​</a:t>
            </a:r>
            <a:endParaRPr lang="en-US">
              <a:latin typeface="Arial Regular" panose="020B0604020202090204" charset="0"/>
              <a:cs typeface="Arial Regular" panose="020B06040202020902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Covid-19 Pandemic (2021-2022)</a:t>
            </a:r>
            <a:endParaRPr lang="en-US"/>
          </a:p>
        </p:txBody>
      </p:sp>
      <p:pic>
        <p:nvPicPr>
          <p:cNvPr id="5" name="Picture 4" descr="Covid 19 Pendemic_Close_Price"/>
          <p:cNvPicPr>
            <a:picLocks noChangeAspect="1"/>
          </p:cNvPicPr>
          <p:nvPr/>
        </p:nvPicPr>
        <p:blipFill>
          <a:blip r:embed="rId1"/>
          <a:stretch>
            <a:fillRect/>
          </a:stretch>
        </p:blipFill>
        <p:spPr>
          <a:xfrm>
            <a:off x="0" y="1234440"/>
            <a:ext cx="5852160" cy="4389120"/>
          </a:xfrm>
          <a:prstGeom prst="rect">
            <a:avLst/>
          </a:prstGeom>
        </p:spPr>
      </p:pic>
      <p:sp>
        <p:nvSpPr>
          <p:cNvPr id="6" name="Text Box 5"/>
          <p:cNvSpPr txBox="1"/>
          <p:nvPr/>
        </p:nvSpPr>
        <p:spPr>
          <a:xfrm>
            <a:off x="6351270" y="3756660"/>
            <a:ext cx="4064000" cy="368300"/>
          </a:xfrm>
          <a:prstGeom prst="rect">
            <a:avLst/>
          </a:prstGeom>
          <a:noFill/>
        </p:spPr>
        <p:txBody>
          <a:bodyPr wrap="square" rtlCol="0">
            <a:spAutoFit/>
          </a:bodyPr>
          <a:p>
            <a:r>
              <a:rPr lang="en-US"/>
              <a:t>Drop about 1000 USD</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ATC - Covid-19 Pandemic </a:t>
            </a:r>
            <a:endParaRPr lang="en-US"/>
          </a:p>
        </p:txBody>
      </p:sp>
      <p:pic>
        <p:nvPicPr>
          <p:cNvPr id="7" name="Picture 6" descr="Covid 19 Pendemic_ATR"/>
          <p:cNvPicPr>
            <a:picLocks noChangeAspect="1"/>
          </p:cNvPicPr>
          <p:nvPr/>
        </p:nvPicPr>
        <p:blipFill>
          <a:blip r:embed="rId1"/>
          <a:stretch>
            <a:fillRect/>
          </a:stretch>
        </p:blipFill>
        <p:spPr>
          <a:xfrm>
            <a:off x="0" y="1234440"/>
            <a:ext cx="5852160" cy="4389120"/>
          </a:xfrm>
          <a:prstGeom prst="rect">
            <a:avLst/>
          </a:prstGeom>
        </p:spPr>
      </p:pic>
      <p:pic>
        <p:nvPicPr>
          <p:cNvPr id="8" name="Picture 7" descr="Pre &amp; After Crises_ATR"/>
          <p:cNvPicPr>
            <a:picLocks noChangeAspect="1"/>
          </p:cNvPicPr>
          <p:nvPr/>
        </p:nvPicPr>
        <p:blipFill>
          <a:blip r:embed="rId2"/>
          <a:stretch>
            <a:fillRect/>
          </a:stretch>
        </p:blipFill>
        <p:spPr>
          <a:xfrm>
            <a:off x="5852160" y="1234440"/>
            <a:ext cx="5852160" cy="4389120"/>
          </a:xfrm>
          <a:prstGeom prst="rect">
            <a:avLst/>
          </a:prstGeom>
        </p:spPr>
      </p:pic>
      <p:sp>
        <p:nvSpPr>
          <p:cNvPr id="9" name="Text Box 8"/>
          <p:cNvSpPr txBox="1"/>
          <p:nvPr/>
        </p:nvSpPr>
        <p:spPr>
          <a:xfrm>
            <a:off x="432435" y="5466080"/>
            <a:ext cx="11271885" cy="1198880"/>
          </a:xfrm>
          <a:prstGeom prst="rect">
            <a:avLst/>
          </a:prstGeom>
          <a:noFill/>
        </p:spPr>
        <p:txBody>
          <a:bodyPr wrap="square" rtlCol="0">
            <a:spAutoFit/>
          </a:bodyPr>
          <a:p>
            <a:r>
              <a:rPr lang="en-US">
                <a:latin typeface="Arial Regular" panose="020B0604020202090204" charset="0"/>
                <a:cs typeface="Arial Regular" panose="020B0604020202090204" charset="0"/>
              </a:rPr>
              <a:t>The left chart highlights the significant increase in market volatility during the worst days of the pandemic (marked by red lines), while the right chart focuses on the pre- and post-crisis ATR levels, showing how the market volatility fluctuated during recovery periods. The ATR spike during the pandemic is indicative of higher market uncertainty, with volatility decreasing post-crisis but still experiencing fluctuations.</a:t>
            </a:r>
            <a:endParaRPr lang="en-US">
              <a:latin typeface="Arial Regular" panose="020B0604020202090204" charset="0"/>
              <a:cs typeface="Arial Regular" panose="020B060402020209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SC - Covid-19 Pandemic </a:t>
            </a:r>
            <a:endParaRPr lang="en-US"/>
          </a:p>
        </p:txBody>
      </p:sp>
      <p:pic>
        <p:nvPicPr>
          <p:cNvPr id="5" name="Picture 4" descr="Covid 19 Pendemic_SC"/>
          <p:cNvPicPr>
            <a:picLocks noChangeAspect="1"/>
          </p:cNvPicPr>
          <p:nvPr/>
        </p:nvPicPr>
        <p:blipFill>
          <a:blip r:embed="rId1"/>
          <a:stretch>
            <a:fillRect/>
          </a:stretch>
        </p:blipFill>
        <p:spPr>
          <a:xfrm>
            <a:off x="125095" y="1234440"/>
            <a:ext cx="5852160" cy="4389120"/>
          </a:xfrm>
          <a:prstGeom prst="rect">
            <a:avLst/>
          </a:prstGeom>
        </p:spPr>
      </p:pic>
      <p:pic>
        <p:nvPicPr>
          <p:cNvPr id="6" name="Picture 5" descr="Pre &amp; After Crises_SC"/>
          <p:cNvPicPr>
            <a:picLocks noChangeAspect="1"/>
          </p:cNvPicPr>
          <p:nvPr/>
        </p:nvPicPr>
        <p:blipFill>
          <a:blip r:embed="rId2"/>
          <a:stretch>
            <a:fillRect/>
          </a:stretch>
        </p:blipFill>
        <p:spPr>
          <a:xfrm>
            <a:off x="5821045" y="1234440"/>
            <a:ext cx="5852160" cy="43891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RSI - Covid-19 Pandemic </a:t>
            </a:r>
            <a:endParaRPr lang="en-US"/>
          </a:p>
        </p:txBody>
      </p:sp>
      <p:pic>
        <p:nvPicPr>
          <p:cNvPr id="5" name="Picture 4" descr="Covid 19 Pendemic_RSI"/>
          <p:cNvPicPr>
            <a:picLocks noChangeAspect="1"/>
          </p:cNvPicPr>
          <p:nvPr/>
        </p:nvPicPr>
        <p:blipFill>
          <a:blip r:embed="rId1"/>
          <a:stretch>
            <a:fillRect/>
          </a:stretch>
        </p:blipFill>
        <p:spPr>
          <a:xfrm>
            <a:off x="177165" y="1234440"/>
            <a:ext cx="5852160" cy="4389120"/>
          </a:xfrm>
          <a:prstGeom prst="rect">
            <a:avLst/>
          </a:prstGeom>
        </p:spPr>
      </p:pic>
      <p:pic>
        <p:nvPicPr>
          <p:cNvPr id="6" name="Picture 5" descr="Pre &amp; After Crises_RSI"/>
          <p:cNvPicPr>
            <a:picLocks noChangeAspect="1"/>
          </p:cNvPicPr>
          <p:nvPr/>
        </p:nvPicPr>
        <p:blipFill>
          <a:blip r:embed="rId2"/>
          <a:stretch>
            <a:fillRect/>
          </a:stretch>
        </p:blipFill>
        <p:spPr>
          <a:xfrm>
            <a:off x="6029325" y="1234440"/>
            <a:ext cx="5852160" cy="4389120"/>
          </a:xfrm>
          <a:prstGeom prst="rect">
            <a:avLst/>
          </a:prstGeom>
        </p:spPr>
      </p:pic>
      <p:sp>
        <p:nvSpPr>
          <p:cNvPr id="7" name="Text Box 6"/>
          <p:cNvSpPr txBox="1"/>
          <p:nvPr/>
        </p:nvSpPr>
        <p:spPr>
          <a:xfrm>
            <a:off x="838200" y="5502275"/>
            <a:ext cx="10239375" cy="922020"/>
          </a:xfrm>
          <a:prstGeom prst="rect">
            <a:avLst/>
          </a:prstGeom>
          <a:noFill/>
        </p:spPr>
        <p:txBody>
          <a:bodyPr wrap="square" rtlCol="0">
            <a:spAutoFit/>
          </a:bodyPr>
          <a:p>
            <a:r>
              <a:rPr lang="en-US">
                <a:latin typeface="Arial Regular" panose="020B0604020202090204" charset="0"/>
                <a:cs typeface="Arial Regular" panose="020B0604020202090204" charset="0"/>
              </a:rPr>
              <a:t>The RSI experienced significant swings, particularly during the early phase of the pandemic, indicating intense market volatility. Similar to the left chart, the RSI later stabilized, returning to more typical levels of fluctuation..</a:t>
            </a:r>
            <a:endParaRPr lang="en-US">
              <a:latin typeface="Arial Regular" panose="020B0604020202090204" charset="0"/>
              <a:cs typeface="Arial Regular" panose="020B06040202020902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ROC - Covid-19 Pandemic </a:t>
            </a:r>
            <a:endParaRPr lang="en-US"/>
          </a:p>
        </p:txBody>
      </p:sp>
      <p:pic>
        <p:nvPicPr>
          <p:cNvPr id="5" name="Picture 4" descr="Covid 19 Pendemic_ROC"/>
          <p:cNvPicPr>
            <a:picLocks noChangeAspect="1"/>
          </p:cNvPicPr>
          <p:nvPr/>
        </p:nvPicPr>
        <p:blipFill>
          <a:blip r:embed="rId1"/>
          <a:stretch>
            <a:fillRect/>
          </a:stretch>
        </p:blipFill>
        <p:spPr>
          <a:xfrm>
            <a:off x="190500" y="1234440"/>
            <a:ext cx="5852160" cy="4389120"/>
          </a:xfrm>
          <a:prstGeom prst="rect">
            <a:avLst/>
          </a:prstGeom>
        </p:spPr>
      </p:pic>
      <p:pic>
        <p:nvPicPr>
          <p:cNvPr id="6" name="Picture 5" descr="Pre &amp; After Crises_ROC"/>
          <p:cNvPicPr>
            <a:picLocks noChangeAspect="1"/>
          </p:cNvPicPr>
          <p:nvPr/>
        </p:nvPicPr>
        <p:blipFill>
          <a:blip r:embed="rId2"/>
          <a:stretch>
            <a:fillRect/>
          </a:stretch>
        </p:blipFill>
        <p:spPr>
          <a:xfrm>
            <a:off x="6042660" y="1234440"/>
            <a:ext cx="5852160" cy="4389120"/>
          </a:xfrm>
          <a:prstGeom prst="rect">
            <a:avLst/>
          </a:prstGeom>
        </p:spPr>
      </p:pic>
      <p:sp>
        <p:nvSpPr>
          <p:cNvPr id="7" name="Text Box 6"/>
          <p:cNvSpPr txBox="1"/>
          <p:nvPr/>
        </p:nvSpPr>
        <p:spPr>
          <a:xfrm>
            <a:off x="930910" y="5738495"/>
            <a:ext cx="10422890" cy="645160"/>
          </a:xfrm>
          <a:prstGeom prst="rect">
            <a:avLst/>
          </a:prstGeom>
          <a:noFill/>
        </p:spPr>
        <p:txBody>
          <a:bodyPr wrap="square" rtlCol="0">
            <a:spAutoFit/>
          </a:bodyPr>
          <a:p>
            <a:r>
              <a:rPr lang="en-US">
                <a:latin typeface="Arial Regular" panose="020B0604020202090204" charset="0"/>
                <a:cs typeface="Arial Regular" panose="020B0604020202090204" charset="0"/>
              </a:rPr>
              <a:t>After a plummet there was a suddern increase following. The post-market tends to lean to the long side. During the 2022 to 2023, fluctuation increases again.</a:t>
            </a:r>
            <a:endParaRPr lang="zh-CN" altLang="en-US">
              <a:latin typeface="Arial Regular" panose="020B0604020202090204" charset="0"/>
              <a:cs typeface="Arial Regular" panose="020B06040202020902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nvSpPr>
        <p:spPr>
          <a:xfrm>
            <a:off x="3048000" y="1709738"/>
            <a:ext cx="6096000" cy="3438525"/>
          </a:xfrm>
          <a:prstGeom prst="rect">
            <a:avLst/>
          </a:prstGeom>
          <a:solidFill>
            <a:srgbClr val="22508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505200" y="3012649"/>
            <a:ext cx="5181600" cy="755650"/>
          </a:xfrm>
          <a:prstGeom prst="rect">
            <a:avLst/>
          </a:prstGeom>
          <a:noFill/>
        </p:spPr>
        <p:txBody>
          <a:bodyPr wrap="square" rtlCol="0">
            <a:spAutoFit/>
          </a:bodyPr>
          <a:lstStyle/>
          <a:p>
            <a:pPr algn="ctr">
              <a:lnSpc>
                <a:spcPct val="120000"/>
              </a:lnSpc>
            </a:pPr>
            <a:r>
              <a:rPr lang="en-US" altLang="zh-CN" sz="3600" spc="300" dirty="0">
                <a:solidFill>
                  <a:schemeClr val="bg1"/>
                </a:solidFill>
                <a:latin typeface="思源黑体 CN Bold" panose="020B0800000000000000" pitchFamily="34" charset="-122"/>
                <a:ea typeface="思源黑体 CN Bold" panose="020B0800000000000000" pitchFamily="34" charset="-122"/>
              </a:rPr>
              <a:t>Thanks</a:t>
            </a:r>
            <a:endParaRPr lang="en-US" altLang="zh-CN" sz="3600" spc="300" dirty="0">
              <a:solidFill>
                <a:schemeClr val="bg1"/>
              </a:solidFill>
              <a:latin typeface="思源黑体 CN Bold" panose="020B0800000000000000" pitchFamily="34" charset="-122"/>
              <a:ea typeface="思源黑体 CN Bold" panose="020B0800000000000000" pitchFamily="34" charset="-122"/>
            </a:endParaRPr>
          </a:p>
        </p:txBody>
      </p:sp>
      <p:sp>
        <p:nvSpPr>
          <p:cNvPr id="14" name="矩形 13"/>
          <p:cNvSpPr/>
          <p:nvPr/>
        </p:nvSpPr>
        <p:spPr>
          <a:xfrm>
            <a:off x="3197560" y="1831896"/>
            <a:ext cx="5796881" cy="31942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ATR - Asian Financial Crisis</a:t>
            </a:r>
            <a:endParaRPr lang="en-US"/>
          </a:p>
        </p:txBody>
      </p:sp>
      <p:pic>
        <p:nvPicPr>
          <p:cNvPr id="4" name="Picture 3" descr="Asian financial crisis_ATR"/>
          <p:cNvPicPr>
            <a:picLocks noChangeAspect="1"/>
          </p:cNvPicPr>
          <p:nvPr/>
        </p:nvPicPr>
        <p:blipFill>
          <a:blip r:embed="rId1"/>
          <a:stretch>
            <a:fillRect/>
          </a:stretch>
        </p:blipFill>
        <p:spPr>
          <a:xfrm>
            <a:off x="269240" y="1234440"/>
            <a:ext cx="5852160" cy="4389120"/>
          </a:xfrm>
          <a:prstGeom prst="rect">
            <a:avLst/>
          </a:prstGeom>
        </p:spPr>
      </p:pic>
      <p:pic>
        <p:nvPicPr>
          <p:cNvPr id="5" name="Picture 4" descr="all data_ATR"/>
          <p:cNvPicPr>
            <a:picLocks noChangeAspect="1"/>
          </p:cNvPicPr>
          <p:nvPr/>
        </p:nvPicPr>
        <p:blipFill>
          <a:blip r:embed="rId2"/>
          <a:stretch>
            <a:fillRect/>
          </a:stretch>
        </p:blipFill>
        <p:spPr>
          <a:xfrm>
            <a:off x="5912485" y="1234440"/>
            <a:ext cx="5852160" cy="4389120"/>
          </a:xfrm>
          <a:prstGeom prst="rect">
            <a:avLst/>
          </a:prstGeom>
        </p:spPr>
      </p:pic>
      <p:sp>
        <p:nvSpPr>
          <p:cNvPr id="7" name="Text Box 6"/>
          <p:cNvSpPr txBox="1"/>
          <p:nvPr/>
        </p:nvSpPr>
        <p:spPr>
          <a:xfrm>
            <a:off x="970915" y="5488940"/>
            <a:ext cx="9759315" cy="922020"/>
          </a:xfrm>
          <a:prstGeom prst="rect">
            <a:avLst/>
          </a:prstGeom>
          <a:noFill/>
        </p:spPr>
        <p:txBody>
          <a:bodyPr wrap="square" rtlCol="0">
            <a:spAutoFit/>
          </a:bodyPr>
          <a:p>
            <a:r>
              <a:rPr lang="en-US">
                <a:latin typeface="Arial Regular" panose="020B0604020202090204" charset="0"/>
                <a:cs typeface="Arial Regular" panose="020B0604020202090204" charset="0"/>
              </a:rPr>
              <a:t>Based on the data during 1997-1998, I find the fluctuations during the Asian Financ</a:t>
            </a:r>
            <a:r>
              <a:rPr lang="en-US">
                <a:latin typeface="Arial Regular" panose="020B0604020202090204" charset="0"/>
                <a:cs typeface="Arial Regular" panose="020B0604020202090204" charset="0"/>
              </a:rPr>
              <a:t>ial Crisis are much smaller in overview from 1996 - 2024.  But the fluctuations that are nearby the crisis are much more lower.</a:t>
            </a:r>
            <a:endParaRPr lang="en-US">
              <a:latin typeface="Arial Regular" panose="020B0604020202090204" charset="0"/>
              <a:cs typeface="Arial Regular" panose="020B0604020202090204" charset="0"/>
            </a:endParaRPr>
          </a:p>
        </p:txBody>
      </p:sp>
      <p:sp>
        <p:nvSpPr>
          <p:cNvPr id="8" name="Oval 7"/>
          <p:cNvSpPr/>
          <p:nvPr/>
        </p:nvSpPr>
        <p:spPr>
          <a:xfrm>
            <a:off x="838200" y="4408805"/>
            <a:ext cx="1195070" cy="817880"/>
          </a:xfrm>
          <a:prstGeom prst="ellipse">
            <a:avLst/>
          </a:prstGeom>
          <a:noFill/>
          <a:ln w="3810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ounded Rectangle 11"/>
          <p:cNvSpPr/>
          <p:nvPr>
            <p:custDataLst>
              <p:tags r:id="rId3"/>
            </p:custDataLst>
          </p:nvPr>
        </p:nvSpPr>
        <p:spPr>
          <a:xfrm>
            <a:off x="6771005" y="4574540"/>
            <a:ext cx="564515" cy="48641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b="1">
              <a:latin typeface="Arial Bold" panose="020B0604020202090204" charset="0"/>
              <a:cs typeface="Arial Bold" panose="020B0604020202090204" charset="0"/>
            </a:endParaRPr>
          </a:p>
        </p:txBody>
      </p:sp>
      <p:sp>
        <p:nvSpPr>
          <p:cNvPr id="13" name="Oval 12"/>
          <p:cNvSpPr/>
          <p:nvPr>
            <p:custDataLst>
              <p:tags r:id="rId4"/>
            </p:custDataLst>
          </p:nvPr>
        </p:nvSpPr>
        <p:spPr>
          <a:xfrm>
            <a:off x="3104515" y="4102735"/>
            <a:ext cx="1195070" cy="817880"/>
          </a:xfrm>
          <a:prstGeom prst="ellipse">
            <a:avLst/>
          </a:prstGeom>
          <a:noFill/>
          <a:ln w="38100"/>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14" name="Straight Arrow Connector 13"/>
          <p:cNvCxnSpPr/>
          <p:nvPr/>
        </p:nvCxnSpPr>
        <p:spPr>
          <a:xfrm>
            <a:off x="3463925" y="1750695"/>
            <a:ext cx="3320415" cy="2884805"/>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SC - Asian Financial Crisis</a:t>
            </a:r>
            <a:endParaRPr lang="en-US"/>
          </a:p>
        </p:txBody>
      </p:sp>
      <p:pic>
        <p:nvPicPr>
          <p:cNvPr id="7" name="Picture 6" descr="Asian financial crisis_SC"/>
          <p:cNvPicPr>
            <a:picLocks noChangeAspect="1"/>
          </p:cNvPicPr>
          <p:nvPr/>
        </p:nvPicPr>
        <p:blipFill>
          <a:blip r:embed="rId1"/>
          <a:stretch>
            <a:fillRect/>
          </a:stretch>
        </p:blipFill>
        <p:spPr>
          <a:xfrm>
            <a:off x="365760" y="1443990"/>
            <a:ext cx="5852160" cy="4389120"/>
          </a:xfrm>
          <a:prstGeom prst="rect">
            <a:avLst/>
          </a:prstGeom>
        </p:spPr>
      </p:pic>
      <p:pic>
        <p:nvPicPr>
          <p:cNvPr id="9" name="Picture 8" descr="Wider Data_SC"/>
          <p:cNvPicPr>
            <a:picLocks noChangeAspect="1"/>
          </p:cNvPicPr>
          <p:nvPr/>
        </p:nvPicPr>
        <p:blipFill>
          <a:blip r:embed="rId2"/>
          <a:stretch>
            <a:fillRect/>
          </a:stretch>
        </p:blipFill>
        <p:spPr>
          <a:xfrm>
            <a:off x="5886450" y="1443990"/>
            <a:ext cx="5852160" cy="43891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RSI - Asian Financial Crisis</a:t>
            </a:r>
            <a:endParaRPr lang="en-US"/>
          </a:p>
        </p:txBody>
      </p:sp>
      <p:pic>
        <p:nvPicPr>
          <p:cNvPr id="3" name="Picture 2" descr="Asian financial crisis_RSI"/>
          <p:cNvPicPr>
            <a:picLocks noChangeAspect="1"/>
          </p:cNvPicPr>
          <p:nvPr/>
        </p:nvPicPr>
        <p:blipFill>
          <a:blip r:embed="rId1"/>
          <a:stretch>
            <a:fillRect/>
          </a:stretch>
        </p:blipFill>
        <p:spPr>
          <a:xfrm>
            <a:off x="138430" y="1442085"/>
            <a:ext cx="5852160" cy="4389120"/>
          </a:xfrm>
          <a:prstGeom prst="rect">
            <a:avLst/>
          </a:prstGeom>
        </p:spPr>
      </p:pic>
      <p:sp>
        <p:nvSpPr>
          <p:cNvPr id="5" name="Text Box 4"/>
          <p:cNvSpPr txBox="1"/>
          <p:nvPr/>
        </p:nvSpPr>
        <p:spPr>
          <a:xfrm>
            <a:off x="734060" y="5842635"/>
            <a:ext cx="9785350" cy="645160"/>
          </a:xfrm>
          <a:prstGeom prst="rect">
            <a:avLst/>
          </a:prstGeom>
          <a:noFill/>
        </p:spPr>
        <p:txBody>
          <a:bodyPr wrap="square" rtlCol="0">
            <a:spAutoFit/>
          </a:bodyPr>
          <a:p>
            <a:r>
              <a:rPr lang="en-US">
                <a:latin typeface="Arial Regular" panose="020B0604020202090204" charset="0"/>
                <a:cs typeface="Arial Regular" panose="020B0604020202090204" charset="0"/>
              </a:rPr>
              <a:t>By comparing these two graphs, I observe that the RSI remained in an oversold condition during the crisis, and the downside range after the crisis tends to contract.</a:t>
            </a:r>
            <a:endParaRPr lang="en-US">
              <a:latin typeface="Arial Regular" panose="020B0604020202090204" charset="0"/>
              <a:cs typeface="Arial Regular" panose="020B0604020202090204" charset="0"/>
            </a:endParaRPr>
          </a:p>
        </p:txBody>
      </p:sp>
      <p:pic>
        <p:nvPicPr>
          <p:cNvPr id="9" name="Picture 8" descr="Wider Data_RSI"/>
          <p:cNvPicPr>
            <a:picLocks noChangeAspect="1"/>
          </p:cNvPicPr>
          <p:nvPr/>
        </p:nvPicPr>
        <p:blipFill>
          <a:blip r:embed="rId2"/>
          <a:stretch>
            <a:fillRect/>
          </a:stretch>
        </p:blipFill>
        <p:spPr>
          <a:xfrm>
            <a:off x="6083300" y="1442085"/>
            <a:ext cx="5852160" cy="4389120"/>
          </a:xfrm>
          <a:prstGeom prst="rect">
            <a:avLst/>
          </a:prstGeom>
        </p:spPr>
      </p:pic>
      <p:sp>
        <p:nvSpPr>
          <p:cNvPr id="10" name="Rounded Rectangle 9"/>
          <p:cNvSpPr/>
          <p:nvPr/>
        </p:nvSpPr>
        <p:spPr>
          <a:xfrm>
            <a:off x="9093835" y="2501900"/>
            <a:ext cx="485775" cy="2270125"/>
          </a:xfrm>
          <a:prstGeom prst="roundRect">
            <a:avLst/>
          </a:prstGeom>
          <a:noFill/>
          <a:ln w="28575">
            <a:gradFill>
              <a:gsLst>
                <a:gs pos="0">
                  <a:srgbClr val="7B32B2"/>
                </a:gs>
                <a:gs pos="100000">
                  <a:srgbClr val="401A5D"/>
                </a:gs>
              </a:gsLst>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b="1">
              <a:latin typeface="Arial Bold" panose="020B0604020202090204" charset="0"/>
              <a:cs typeface="Arial Bold" panose="020B0604020202090204" charset="0"/>
            </a:endParaRPr>
          </a:p>
        </p:txBody>
      </p:sp>
      <p:cxnSp>
        <p:nvCxnSpPr>
          <p:cNvPr id="11" name="Straight Connector 10"/>
          <p:cNvCxnSpPr/>
          <p:nvPr/>
        </p:nvCxnSpPr>
        <p:spPr>
          <a:xfrm>
            <a:off x="419100" y="4596130"/>
            <a:ext cx="5196840" cy="0"/>
          </a:xfrm>
          <a:prstGeom prst="line">
            <a:avLst/>
          </a:prstGeom>
          <a:ln w="38100"/>
        </p:spPr>
        <p:style>
          <a:lnRef idx="2">
            <a:schemeClr val="accent1"/>
          </a:lnRef>
          <a:fillRef idx="0">
            <a:srgbClr val="FFFFFF"/>
          </a:fillRef>
          <a:effectRef idx="0">
            <a:srgbClr val="FFFFFF"/>
          </a:effectRef>
          <a:fontRef idx="minor">
            <a:schemeClr val="tx1"/>
          </a:fontRef>
        </p:style>
      </p:cxnSp>
      <p:cxnSp>
        <p:nvCxnSpPr>
          <p:cNvPr id="12" name="Straight Connector 11"/>
          <p:cNvCxnSpPr/>
          <p:nvPr>
            <p:custDataLst>
              <p:tags r:id="rId3"/>
            </p:custDataLst>
          </p:nvPr>
        </p:nvCxnSpPr>
        <p:spPr>
          <a:xfrm>
            <a:off x="9093835" y="3979545"/>
            <a:ext cx="472440" cy="275590"/>
          </a:xfrm>
          <a:prstGeom prst="line">
            <a:avLst/>
          </a:prstGeom>
          <a:ln w="57150">
            <a:gradFill>
              <a:gsLst>
                <a:gs pos="0">
                  <a:srgbClr val="7B32B2"/>
                </a:gs>
                <a:gs pos="100000">
                  <a:srgbClr val="401A5D"/>
                </a:gs>
              </a:gsLst>
            </a:gra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ROC - Asian Financial Crisis</a:t>
            </a:r>
            <a:endParaRPr lang="en-US"/>
          </a:p>
        </p:txBody>
      </p:sp>
      <p:pic>
        <p:nvPicPr>
          <p:cNvPr id="5" name="Picture 4" descr="Asian financial crisis_ROC"/>
          <p:cNvPicPr>
            <a:picLocks noChangeAspect="1"/>
          </p:cNvPicPr>
          <p:nvPr/>
        </p:nvPicPr>
        <p:blipFill>
          <a:blip r:embed="rId1"/>
          <a:stretch>
            <a:fillRect/>
          </a:stretch>
        </p:blipFill>
        <p:spPr>
          <a:xfrm>
            <a:off x="0" y="1234440"/>
            <a:ext cx="5852160" cy="4389120"/>
          </a:xfrm>
          <a:prstGeom prst="rect">
            <a:avLst/>
          </a:prstGeom>
        </p:spPr>
      </p:pic>
      <p:pic>
        <p:nvPicPr>
          <p:cNvPr id="9" name="Picture 8" descr="Between Next Crisis_ROC"/>
          <p:cNvPicPr>
            <a:picLocks noChangeAspect="1"/>
          </p:cNvPicPr>
          <p:nvPr/>
        </p:nvPicPr>
        <p:blipFill>
          <a:blip r:embed="rId2"/>
          <a:stretch>
            <a:fillRect/>
          </a:stretch>
        </p:blipFill>
        <p:spPr>
          <a:xfrm>
            <a:off x="5603875" y="1234440"/>
            <a:ext cx="5852160" cy="4389120"/>
          </a:xfrm>
          <a:prstGeom prst="rect">
            <a:avLst/>
          </a:prstGeom>
        </p:spPr>
      </p:pic>
      <p:sp>
        <p:nvSpPr>
          <p:cNvPr id="10" name="Rectangles 9"/>
          <p:cNvSpPr/>
          <p:nvPr/>
        </p:nvSpPr>
        <p:spPr>
          <a:xfrm>
            <a:off x="2886075" y="2247265"/>
            <a:ext cx="1115695" cy="2454275"/>
          </a:xfrm>
          <a:prstGeom prst="rect">
            <a:avLst/>
          </a:prstGeom>
          <a:noFill/>
          <a:ln w="28575">
            <a:gradFill>
              <a:gsLst>
                <a:gs pos="0">
                  <a:srgbClr val="7B32B2"/>
                </a:gs>
                <a:gs pos="100000">
                  <a:srgbClr val="401A5D"/>
                </a:gs>
              </a:gsLst>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Rectangles 10"/>
          <p:cNvSpPr/>
          <p:nvPr>
            <p:custDataLst>
              <p:tags r:id="rId3"/>
            </p:custDataLst>
          </p:nvPr>
        </p:nvSpPr>
        <p:spPr>
          <a:xfrm>
            <a:off x="6346825" y="2374265"/>
            <a:ext cx="1115695" cy="2454275"/>
          </a:xfrm>
          <a:prstGeom prst="rect">
            <a:avLst/>
          </a:prstGeom>
          <a:noFill/>
          <a:ln w="28575">
            <a:gradFill>
              <a:gsLst>
                <a:gs pos="0">
                  <a:srgbClr val="7B32B2"/>
                </a:gs>
                <a:gs pos="100000">
                  <a:srgbClr val="401A5D"/>
                </a:gs>
              </a:gsLst>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Text Box 12"/>
          <p:cNvSpPr txBox="1"/>
          <p:nvPr>
            <p:custDataLst>
              <p:tags r:id="rId4"/>
            </p:custDataLst>
          </p:nvPr>
        </p:nvSpPr>
        <p:spPr>
          <a:xfrm>
            <a:off x="734060" y="5842635"/>
            <a:ext cx="9785350" cy="368300"/>
          </a:xfrm>
          <a:prstGeom prst="rect">
            <a:avLst/>
          </a:prstGeom>
          <a:noFill/>
        </p:spPr>
        <p:txBody>
          <a:bodyPr wrap="square" rtlCol="0">
            <a:spAutoFit/>
          </a:bodyPr>
          <a:p>
            <a:r>
              <a:rPr lang="en-US">
                <a:latin typeface="Arial Regular" panose="020B0604020202090204" charset="0"/>
                <a:cs typeface="Arial Regular" panose="020B0604020202090204" charset="0"/>
              </a:rPr>
              <a:t>By comparing these two graph, I notice that the ROC is quite low before &amp; after the crisis</a:t>
            </a:r>
            <a:endParaRPr lang="en-US">
              <a:latin typeface="Arial Regular" panose="020B0604020202090204" charset="0"/>
              <a:cs typeface="Arial Regular" panose="020B060402020209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Dot Com Bubble (2001-2002)</a:t>
            </a:r>
            <a:endParaRPr lang="en-US"/>
          </a:p>
        </p:txBody>
      </p:sp>
      <p:pic>
        <p:nvPicPr>
          <p:cNvPr id="3" name="Picture 2" descr="Dot com bubble_Close_Price"/>
          <p:cNvPicPr>
            <a:picLocks noChangeAspect="1"/>
          </p:cNvPicPr>
          <p:nvPr/>
        </p:nvPicPr>
        <p:blipFill>
          <a:blip r:embed="rId1"/>
          <a:stretch>
            <a:fillRect/>
          </a:stretch>
        </p:blipFill>
        <p:spPr>
          <a:xfrm>
            <a:off x="243840" y="1234440"/>
            <a:ext cx="5852160" cy="4389120"/>
          </a:xfrm>
          <a:prstGeom prst="rect">
            <a:avLst/>
          </a:prstGeom>
        </p:spPr>
      </p:pic>
      <p:sp>
        <p:nvSpPr>
          <p:cNvPr id="4" name="Text Box 3"/>
          <p:cNvSpPr txBox="1"/>
          <p:nvPr/>
        </p:nvSpPr>
        <p:spPr>
          <a:xfrm>
            <a:off x="6206490" y="2392045"/>
            <a:ext cx="4194810" cy="1014730"/>
          </a:xfrm>
          <a:prstGeom prst="rect">
            <a:avLst/>
          </a:prstGeom>
          <a:noFill/>
        </p:spPr>
        <p:txBody>
          <a:bodyPr wrap="square" rtlCol="0">
            <a:spAutoFit/>
          </a:bodyPr>
          <a:p>
            <a:r>
              <a:rPr lang="en-US" sz="2000">
                <a:latin typeface="Arial Regular" panose="020B0604020202090204" charset="0"/>
                <a:cs typeface="Arial Regular" panose="020B0604020202090204" charset="0"/>
              </a:rPr>
              <a:t>The top 5 worst days are in around April and September in 2001, and Agust and September in 2002</a:t>
            </a:r>
            <a:endParaRPr lang="en-US" sz="2000">
              <a:latin typeface="Arial Regular" panose="020B0604020202090204" charset="0"/>
              <a:cs typeface="Arial Regular" panose="020B060402020209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ATR - Dot Com Bubble</a:t>
            </a:r>
            <a:endParaRPr lang="en-US"/>
          </a:p>
        </p:txBody>
      </p:sp>
      <p:pic>
        <p:nvPicPr>
          <p:cNvPr id="5" name="Picture 4" descr="Dot com bubble_ATR"/>
          <p:cNvPicPr>
            <a:picLocks noChangeAspect="1"/>
          </p:cNvPicPr>
          <p:nvPr/>
        </p:nvPicPr>
        <p:blipFill>
          <a:blip r:embed="rId1"/>
          <a:stretch>
            <a:fillRect/>
          </a:stretch>
        </p:blipFill>
        <p:spPr>
          <a:xfrm>
            <a:off x="85725" y="1234440"/>
            <a:ext cx="5852160" cy="4389120"/>
          </a:xfrm>
          <a:prstGeom prst="rect">
            <a:avLst/>
          </a:prstGeom>
        </p:spPr>
      </p:pic>
      <p:pic>
        <p:nvPicPr>
          <p:cNvPr id="6" name="Picture 5" descr="all data_ATR"/>
          <p:cNvPicPr>
            <a:picLocks noChangeAspect="1"/>
          </p:cNvPicPr>
          <p:nvPr/>
        </p:nvPicPr>
        <p:blipFill>
          <a:blip r:embed="rId2"/>
          <a:stretch>
            <a:fillRect/>
          </a:stretch>
        </p:blipFill>
        <p:spPr>
          <a:xfrm>
            <a:off x="5501640" y="1234440"/>
            <a:ext cx="5852160" cy="4389120"/>
          </a:xfrm>
          <a:prstGeom prst="rect">
            <a:avLst/>
          </a:prstGeom>
        </p:spPr>
      </p:pic>
      <p:sp>
        <p:nvSpPr>
          <p:cNvPr id="10" name="Rounded Rectangle 9"/>
          <p:cNvSpPr/>
          <p:nvPr>
            <p:custDataLst>
              <p:tags r:id="rId3"/>
            </p:custDataLst>
          </p:nvPr>
        </p:nvSpPr>
        <p:spPr>
          <a:xfrm>
            <a:off x="6783705" y="4273550"/>
            <a:ext cx="605155" cy="72136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b="1">
              <a:latin typeface="Arial Bold" panose="020B0604020202090204" charset="0"/>
              <a:cs typeface="Arial Bold" panose="020B0604020202090204" charset="0"/>
            </a:endParaRPr>
          </a:p>
        </p:txBody>
      </p:sp>
      <p:cxnSp>
        <p:nvCxnSpPr>
          <p:cNvPr id="7" name="Straight Arrow Connector 6"/>
          <p:cNvCxnSpPr/>
          <p:nvPr/>
        </p:nvCxnSpPr>
        <p:spPr>
          <a:xfrm>
            <a:off x="3082925" y="1748790"/>
            <a:ext cx="3714115" cy="2585085"/>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
        <p:nvSpPr>
          <p:cNvPr id="8" name="Rounded Rectangle 7"/>
          <p:cNvSpPr/>
          <p:nvPr>
            <p:custDataLst>
              <p:tags r:id="rId4"/>
            </p:custDataLst>
          </p:nvPr>
        </p:nvSpPr>
        <p:spPr>
          <a:xfrm>
            <a:off x="2737485" y="3957955"/>
            <a:ext cx="1247775" cy="1167765"/>
          </a:xfrm>
          <a:prstGeom prst="roundRect">
            <a:avLst/>
          </a:prstGeom>
          <a:noFill/>
          <a:ln w="28575">
            <a:gradFill>
              <a:gsLst>
                <a:gs pos="0">
                  <a:srgbClr val="7B32B2"/>
                </a:gs>
                <a:gs pos="100000">
                  <a:srgbClr val="401A5D"/>
                </a:gs>
              </a:gsLst>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b="1">
              <a:latin typeface="Arial Bold" panose="020B0604020202090204" charset="0"/>
              <a:cs typeface="Arial Bold" panose="020B0604020202090204" charset="0"/>
            </a:endParaRPr>
          </a:p>
        </p:txBody>
      </p:sp>
      <p:sp>
        <p:nvSpPr>
          <p:cNvPr id="9" name="Rounded Rectangle 8"/>
          <p:cNvSpPr/>
          <p:nvPr>
            <p:custDataLst>
              <p:tags r:id="rId5"/>
            </p:custDataLst>
          </p:nvPr>
        </p:nvSpPr>
        <p:spPr>
          <a:xfrm>
            <a:off x="1525905" y="3472815"/>
            <a:ext cx="802005" cy="1652905"/>
          </a:xfrm>
          <a:prstGeom prst="roundRect">
            <a:avLst/>
          </a:prstGeom>
          <a:noFill/>
          <a:ln w="28575">
            <a:gradFill>
              <a:gsLst>
                <a:gs pos="0">
                  <a:srgbClr val="7B32B2"/>
                </a:gs>
                <a:gs pos="100000">
                  <a:srgbClr val="401A5D"/>
                </a:gs>
              </a:gsLst>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b="1">
              <a:latin typeface="Arial Bold" panose="020B0604020202090204" charset="0"/>
              <a:cs typeface="Arial Bold" panose="020B0604020202090204" charset="0"/>
            </a:endParaRPr>
          </a:p>
        </p:txBody>
      </p:sp>
      <p:sp>
        <p:nvSpPr>
          <p:cNvPr id="11" name="Rounded Rectangle 10"/>
          <p:cNvSpPr/>
          <p:nvPr>
            <p:custDataLst>
              <p:tags r:id="rId6"/>
            </p:custDataLst>
          </p:nvPr>
        </p:nvSpPr>
        <p:spPr>
          <a:xfrm>
            <a:off x="7233920" y="4679950"/>
            <a:ext cx="802005" cy="445770"/>
          </a:xfrm>
          <a:prstGeom prst="roundRect">
            <a:avLst/>
          </a:prstGeom>
          <a:noFill/>
          <a:ln w="28575">
            <a:gradFill>
              <a:gsLst>
                <a:gs pos="0">
                  <a:srgbClr val="7B32B2"/>
                </a:gs>
                <a:gs pos="100000">
                  <a:srgbClr val="401A5D"/>
                </a:gs>
              </a:gsLst>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b="1">
              <a:latin typeface="Arial Bold" panose="020B0604020202090204" charset="0"/>
              <a:cs typeface="Arial Bold" panose="020B0604020202090204" charset="0"/>
            </a:endParaRPr>
          </a:p>
        </p:txBody>
      </p:sp>
      <p:sp>
        <p:nvSpPr>
          <p:cNvPr id="12" name="Text Box 11"/>
          <p:cNvSpPr txBox="1"/>
          <p:nvPr/>
        </p:nvSpPr>
        <p:spPr>
          <a:xfrm>
            <a:off x="1062355" y="5791200"/>
            <a:ext cx="9417685" cy="645160"/>
          </a:xfrm>
          <a:prstGeom prst="rect">
            <a:avLst/>
          </a:prstGeom>
          <a:noFill/>
        </p:spPr>
        <p:txBody>
          <a:bodyPr wrap="square" rtlCol="0">
            <a:spAutoFit/>
          </a:bodyPr>
          <a:p>
            <a:r>
              <a:rPr lang="en-US">
                <a:latin typeface="Arial Regular" panose="020B0604020202090204" charset="0"/>
                <a:cs typeface="Arial Regular" panose="020B0604020202090204" charset="0"/>
              </a:rPr>
              <a:t>The crisis caused significant price fluctuations, though these were relatively smaller compared to other crises. After the Dot Com Bubble, the fluctuations gradually subsided.</a:t>
            </a:r>
            <a:endParaRPr lang="en-US">
              <a:latin typeface="Arial Regular" panose="020B0604020202090204" charset="0"/>
              <a:cs typeface="Arial Regular" panose="020B060402020209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SC - Dot Com Bubble</a:t>
            </a:r>
            <a:endParaRPr lang="en-US"/>
          </a:p>
        </p:txBody>
      </p:sp>
      <p:pic>
        <p:nvPicPr>
          <p:cNvPr id="3" name="Picture 2" descr="Dot com bubble_SC"/>
          <p:cNvPicPr>
            <a:picLocks noChangeAspect="1"/>
          </p:cNvPicPr>
          <p:nvPr/>
        </p:nvPicPr>
        <p:blipFill>
          <a:blip r:embed="rId1"/>
          <a:stretch>
            <a:fillRect/>
          </a:stretch>
        </p:blipFill>
        <p:spPr>
          <a:xfrm>
            <a:off x="125095" y="1602105"/>
            <a:ext cx="5852160" cy="4389120"/>
          </a:xfrm>
          <a:prstGeom prst="rect">
            <a:avLst/>
          </a:prstGeom>
        </p:spPr>
      </p:pic>
      <p:pic>
        <p:nvPicPr>
          <p:cNvPr id="4" name="Picture 3" descr="Wider Data_SC"/>
          <p:cNvPicPr>
            <a:picLocks noChangeAspect="1"/>
          </p:cNvPicPr>
          <p:nvPr/>
        </p:nvPicPr>
        <p:blipFill>
          <a:blip r:embed="rId2"/>
          <a:stretch>
            <a:fillRect/>
          </a:stretch>
        </p:blipFill>
        <p:spPr>
          <a:xfrm>
            <a:off x="5501640" y="1602105"/>
            <a:ext cx="5852160" cy="438912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3780</Words>
  <Application>WPS Presentation</Application>
  <PresentationFormat>宽屏</PresentationFormat>
  <Paragraphs>98</Paragraphs>
  <Slides>27</Slides>
  <Notes>0</Notes>
  <HiddenSlides>0</HiddenSlides>
  <MMClips>0</MMClips>
  <ScaleCrop>false</ScaleCrop>
  <HeadingPairs>
    <vt:vector size="6" baseType="variant">
      <vt:variant>
        <vt:lpstr>已用的字体</vt:lpstr>
      </vt:variant>
      <vt:variant>
        <vt:i4>26</vt:i4>
      </vt:variant>
      <vt:variant>
        <vt:lpstr>主题</vt:lpstr>
      </vt:variant>
      <vt:variant>
        <vt:i4>2</vt:i4>
      </vt:variant>
      <vt:variant>
        <vt:lpstr>幻灯片标题</vt:lpstr>
      </vt:variant>
      <vt:variant>
        <vt:i4>27</vt:i4>
      </vt:variant>
    </vt:vector>
  </HeadingPairs>
  <TitlesOfParts>
    <vt:vector size="55" baseType="lpstr">
      <vt:lpstr>Arial</vt:lpstr>
      <vt:lpstr>宋体</vt:lpstr>
      <vt:lpstr>Wingdings</vt:lpstr>
      <vt:lpstr>思源黑体 CN Bold</vt:lpstr>
      <vt:lpstr>汉仪中黑KW</vt:lpstr>
      <vt:lpstr>思源黑体 CN Medium</vt:lpstr>
      <vt:lpstr>等线</vt:lpstr>
      <vt:lpstr>思源黑体 CN Light</vt:lpstr>
      <vt:lpstr>微软雅黑</vt:lpstr>
      <vt:lpstr>汉仪旗黑</vt:lpstr>
      <vt:lpstr>宋体</vt:lpstr>
      <vt:lpstr>Arial Unicode MS</vt:lpstr>
      <vt:lpstr>等线 Light</vt:lpstr>
      <vt:lpstr>汉仪中等线KW</vt:lpstr>
      <vt:lpstr>汉仪书宋二KW</vt:lpstr>
      <vt:lpstr>Calibri</vt:lpstr>
      <vt:lpstr>Helvetica Neue</vt:lpstr>
      <vt:lpstr>思源黑体 CN Bold</vt:lpstr>
      <vt:lpstr>思源黑体 CN Light</vt:lpstr>
      <vt:lpstr>思源黑体 CN Medium</vt:lpstr>
      <vt:lpstr>Arial Regular</vt:lpstr>
      <vt:lpstr>Menlo</vt:lpstr>
      <vt:lpstr>Lato Extended</vt:lpstr>
      <vt:lpstr>Thonburi</vt:lpstr>
      <vt:lpstr>Arial Bold</vt:lpstr>
      <vt:lpstr>STIX Two Math</vt:lpstr>
      <vt:lpstr>Office 主题​​</vt:lpstr>
      <vt:lpstr>1_Office 主题​​</vt:lpstr>
      <vt:lpstr>PowerPoint 演示文稿</vt:lpstr>
      <vt:lpstr>PowerPoint 演示文稿</vt:lpstr>
      <vt:lpstr>ATR - Asian Financial Crisis</vt:lpstr>
      <vt:lpstr>PowerPoint 演示文稿</vt:lpstr>
      <vt:lpstr>ATR - Asian Financial Crisis</vt:lpstr>
      <vt:lpstr>ATR - Asian Financial Crisis</vt:lpstr>
      <vt:lpstr>ROC - Asian Financial Crisis</vt:lpstr>
      <vt:lpstr>Dot Com Bubble (2001-2002)</vt:lpstr>
      <vt:lpstr>ATR - Dot Com Bubble</vt:lpstr>
      <vt:lpstr>SC - Dot Com Bubble</vt:lpstr>
      <vt:lpstr>RSI - Dot Com Bubble</vt:lpstr>
      <vt:lpstr>Dot Com Bubble (2001-2002)</vt:lpstr>
      <vt:lpstr>Global Financial Crisis (2007-2008)</vt:lpstr>
      <vt:lpstr>ATR - Global Financial Crisis</vt:lpstr>
      <vt:lpstr>SC - Global Financial Crisis</vt:lpstr>
      <vt:lpstr>RSI - Global Financial Crisis</vt:lpstr>
      <vt:lpstr>Global Financial Crisis (2007-2008)</vt:lpstr>
      <vt:lpstr>Political and Sovereign Debt Issue in EU (2011-2012)</vt:lpstr>
      <vt:lpstr>ATR - Debt Issue in EU </vt:lpstr>
      <vt:lpstr>ATR - Debt Issue in EU </vt:lpstr>
      <vt:lpstr>RSI - Debt Issue in EU </vt:lpstr>
      <vt:lpstr>Political and Sovereign Debt Issue in EU (2011-2012)</vt:lpstr>
      <vt:lpstr>Covid-19 Pandemic (2021-2022)</vt:lpstr>
      <vt:lpstr>ATC - Covid-19 Pandemic </vt:lpstr>
      <vt:lpstr>SC - Covid-19 Pandemic </vt:lpstr>
      <vt:lpstr>RSI - Covid-19 Pandemic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毅</dc:creator>
  <cp:lastModifiedBy>FYH</cp:lastModifiedBy>
  <cp:revision>12</cp:revision>
  <dcterms:created xsi:type="dcterms:W3CDTF">2024-10-15T03:21:23Z</dcterms:created>
  <dcterms:modified xsi:type="dcterms:W3CDTF">2024-10-15T03:21:23Z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1033-6.8.2.8850</vt:lpwstr>
  </property>
  <property fmtid="{D5CDD505-2E9C-101B-9397-08002B2CF9AE}" pid="3" name="KSOTemplateUUID">
    <vt:lpwstr>v1.0_mb_bHCf2wQi9A0smrtR8vg/Ug==</vt:lpwstr>
  </property>
  <property fmtid="{D5CDD505-2E9C-101B-9397-08002B2CF9AE}" pid="4" name="ICV">
    <vt:lpwstr>5B7B3F86ACF8AF71B2DF0D672DA6CBED_43</vt:lpwstr>
  </property>
</Properties>
</file>